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69" d="100"/>
          <a:sy n="69" d="100"/>
        </p:scale>
        <p:origin x="468"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4944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(30–40 sec):
Good afternoon dear Rotarian friends. It is a privilege to be back with Rotary Club Allschwil–Regio Basel. Today I want to do three things: thank you, show you what your support achieved in Pakistan, and share a practical way we can continue this bridge of service between Basel and Daska.</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message (45 sec):
The previous support of CHF 2,000 funded 20 cataract surgeries. For me this is a very strong example of efficient Rotary service: a clear amount, a clear output and a human result. Please pause briefly after saying “20” and acknowledge the club.</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Human impact (45 sec):
Use the image to make the project personal. Avoid claiming a specific patient story unless you have that patient’s permission. Speak generally: after cataract surgery, an older person may regain independence, reduce the burden on family members and participate again in daily life.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Process (45 sec):
Explain that UDWHO is not only paying for a surgical act. The pathway starts in the community and ends with follow-up. This is important for quality, patient trust and responsible use of donations.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Mission (40 sec):
Position UDWHO as broader than a cataract camp. Mention four connected priorities: cataract, diabetic-retinopathy screening, rural outreach and training. This makes the project more sustainable and allows Rotary members to support in different ways.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Personal bridge (45 sec):
This is where you connect your Basel fellowship with Rotary. Emphasise that your time at University Eye Hospital Basel enriched your clinical experience, while Rotary friendship created a channel to translate that learning into service in Pakistan.</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Future model (60 sec):
Present this as a menu, not a demand. The earlier CHF 2,000 / 20-surgery project provides a simple planning assumption of roughly CHF 100 per surgery. Say clearly that exact costs can vary, but the cohort model makes future support transparent and scalable.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Collaboration options (60 sec):
This slide is important because it keeps the conversation open. Some members may know an ophthalmic company, hospital, foundation or colleague. Ask for introductions as well as direct sponsorship. Equipment and IOL support can sometimes be as valuable as cash.</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(30 sec):
Thank the president, PDG Urs Herzog and all members. Then stop speaking for a moment and invite discussion. A strong closing line is: “You have already shown what one Rotary friendship can do. I hope we can now make that impact repeatable.”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ASTER">
    <p:bg>
      <p:bgPr>
        <a:solidFill>
          <a:srgbClr val="F7FAFC"/>
        </a:solidFill>
        <a:effectLst/>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F7A81B"/>
          </a:solidFill>
          <a:ln w="12700">
            <a:solidFill>
              <a:srgbClr val="F7A81B"/>
            </a:solidFill>
            <a:prstDash val="solid"/>
          </a:ln>
        </p:spPr>
      </p:sp>
      <p:sp>
        <p:nvSpPr>
          <p:cNvPr id="3" name="Text 1"/>
          <p:cNvSpPr/>
          <p:nvPr/>
        </p:nvSpPr>
        <p:spPr>
          <a:xfrm>
            <a:off x="502920" y="6473952"/>
            <a:ext cx="6949440" cy="164592"/>
          </a:xfrm>
          <a:prstGeom prst="rect">
            <a:avLst/>
          </a:prstGeom>
          <a:noFill/>
          <a:ln/>
        </p:spPr>
        <p:txBody>
          <a:bodyPr wrap="square" lIns="0" tIns="0" rIns="0" bIns="0" rtlCol="0" anchor="ctr"/>
          <a:lstStyle/>
          <a:p>
            <a:pPr marL="0" indent="0">
              <a:buNone/>
            </a:pPr>
            <a:r>
              <a:rPr lang="en-US" sz="850" dirty="0">
                <a:solidFill>
                  <a:srgbClr val="64748B"/>
                </a:solidFill>
                <a:latin typeface="Aptos" pitchFamily="34" charset="0"/>
                <a:ea typeface="Aptos" pitchFamily="34" charset="-122"/>
                <a:cs typeface="Aptos" pitchFamily="34" charset="-120"/>
              </a:rPr>
              <a:t>ROTARY CLUB ALLSCHWIL – REGIO BASEL  •  UDWHO</a:t>
            </a:r>
            <a:endParaRPr lang="en-US" sz="850" dirty="0"/>
          </a:p>
        </p:txBody>
      </p:sp>
      <p:sp>
        <p:nvSpPr>
          <p:cNvPr id="4" name="Text 2"/>
          <p:cNvSpPr/>
          <p:nvPr/>
        </p:nvSpPr>
        <p:spPr>
          <a:xfrm>
            <a:off x="9509760" y="6473952"/>
            <a:ext cx="2148840" cy="164592"/>
          </a:xfrm>
          <a:prstGeom prst="rect">
            <a:avLst/>
          </a:prstGeom>
          <a:noFill/>
          <a:ln/>
        </p:spPr>
        <p:txBody>
          <a:bodyPr wrap="square" lIns="0" tIns="0" rIns="0" bIns="0" rtlCol="0" anchor="ctr"/>
          <a:lstStyle/>
          <a:p>
            <a:pPr marL="0" indent="0" algn="r">
              <a:buNone/>
            </a:pPr>
            <a:r>
              <a:rPr lang="en-US" sz="850" dirty="0">
                <a:solidFill>
                  <a:srgbClr val="64748B"/>
                </a:solidFill>
                <a:latin typeface="Aptos" pitchFamily="34" charset="0"/>
                <a:ea typeface="Aptos" pitchFamily="34" charset="-122"/>
                <a:cs typeface="Aptos" pitchFamily="34" charset="-120"/>
              </a:rPr>
              <a:t>28 SEPTEMBER 2026</a:t>
            </a:r>
            <a:endParaRPr lang="en-US" sz="850" dirty="0"/>
          </a:p>
        </p:txBody>
      </p:sp>
      <p:sp>
        <p:nvSpPr>
          <p:cNvPr id="25" name="Slide Number Placeholder 0"/>
          <p:cNvSpPr>
            <a:spLocks noGrp="1"/>
          </p:cNvSpPr>
          <p:nvPr>
            <p:ph type="sldNum" sz="quarter" idx="4294967295"/>
          </p:nvPr>
        </p:nvSpPr>
        <p:spPr>
          <a:xfrm>
            <a:off x="11759184" y="6446520"/>
            <a:ext cx="201168"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A3B8"/>
                </a:solidFill>
                <a:latin typeface="Aptos"/>
                <a:ea typeface="Aptos"/>
                <a:cs typeface="Aptos"/>
              </a:defRPr>
            </a:lvl1pPr>
          </a:lstStyle>
          <a:p>
            <a:pPr algn="r"/>
            <a:fld id="{F7021451-1387-4CA6-816F-3879F97B5CBC}" type="slidenum">
              <a:rPr lang="en-US" b="0"/>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759184" y="6446520"/>
            <a:ext cx="201168"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A3B8"/>
                </a:solidFill>
                <a:latin typeface="Aptos"/>
                <a:ea typeface="Aptos"/>
                <a:cs typeface="Aptos"/>
              </a:defRPr>
            </a:lvl1pPr>
          </a:lstStyle>
          <a:p>
            <a:pPr algn="r"/>
            <a:fld id="{F7021451-1387-4CA6-816F-3879F97B5CBC}" type="slidenum">
              <a:rPr lang="en-US" b="0"/>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2741"/>
        </a:solidFill>
        <a:effectLst/>
      </p:bgPr>
    </p:bg>
    <p:spTree>
      <p:nvGrpSpPr>
        <p:cNvPr id="1" name=""/>
        <p:cNvGrpSpPr/>
        <p:nvPr/>
      </p:nvGrpSpPr>
      <p:grpSpPr>
        <a:xfrm>
          <a:off x="0" y="0"/>
          <a:ext cx="0" cy="0"/>
          <a:chOff x="0" y="0"/>
          <a:chExt cx="0" cy="0"/>
        </a:xfrm>
      </p:grpSpPr>
      <p:pic>
        <p:nvPicPr>
          <p:cNvPr id="2" name="Image 0" descr="/mnt/data/a_wide_cinematic_photorealistic_composite_double.png"/>
          <p:cNvPicPr>
            <a:picLocks noChangeAspect="1"/>
          </p:cNvPicPr>
          <p:nvPr/>
        </p:nvPicPr>
        <p:blipFill>
          <a:blip r:embed="rId3"/>
          <a:srcRect t="25" b="25"/>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B2741">
              <a:alpha val="68000"/>
            </a:srgbClr>
          </a:solidFill>
          <a:ln w="12700">
            <a:solidFill>
              <a:srgbClr val="0B2741">
                <a:alpha val="0"/>
              </a:srgbClr>
            </a:solidFill>
            <a:prstDash val="solid"/>
          </a:ln>
        </p:spPr>
      </p:sp>
      <p:sp>
        <p:nvSpPr>
          <p:cNvPr id="4" name="Shape 1"/>
          <p:cNvSpPr/>
          <p:nvPr/>
        </p:nvSpPr>
        <p:spPr>
          <a:xfrm>
            <a:off x="0" y="0"/>
            <a:ext cx="5806440" cy="6858000"/>
          </a:xfrm>
          <a:prstGeom prst="rect">
            <a:avLst/>
          </a:prstGeom>
          <a:solidFill>
            <a:srgbClr val="0A2944">
              <a:alpha val="92000"/>
            </a:srgbClr>
          </a:solidFill>
          <a:ln w="12700">
            <a:solidFill>
              <a:srgbClr val="0A2944">
                <a:alpha val="0"/>
              </a:srgbClr>
            </a:solidFill>
            <a:prstDash val="solid"/>
          </a:ln>
        </p:spPr>
      </p:sp>
      <p:sp>
        <p:nvSpPr>
          <p:cNvPr id="5" name="Shape 2"/>
          <p:cNvSpPr/>
          <p:nvPr/>
        </p:nvSpPr>
        <p:spPr>
          <a:xfrm>
            <a:off x="676656" y="658368"/>
            <a:ext cx="3383280" cy="329184"/>
          </a:xfrm>
          <a:prstGeom prst="roundRect">
            <a:avLst>
              <a:gd name="adj" fmla="val 22222"/>
            </a:avLst>
          </a:prstGeom>
          <a:solidFill>
            <a:srgbClr val="F7A81B"/>
          </a:solidFill>
          <a:ln w="12700">
            <a:solidFill>
              <a:srgbClr val="F7A81B"/>
            </a:solidFill>
            <a:prstDash val="solid"/>
          </a:ln>
        </p:spPr>
      </p:sp>
      <p:sp>
        <p:nvSpPr>
          <p:cNvPr id="6" name="Text 3"/>
          <p:cNvSpPr/>
          <p:nvPr/>
        </p:nvSpPr>
        <p:spPr>
          <a:xfrm>
            <a:off x="786384" y="731520"/>
            <a:ext cx="3163824" cy="164592"/>
          </a:xfrm>
          <a:prstGeom prst="rect">
            <a:avLst/>
          </a:prstGeom>
          <a:noFill/>
          <a:ln/>
        </p:spPr>
        <p:txBody>
          <a:bodyPr wrap="square" lIns="0" tIns="0" rIns="0" bIns="0" rtlCol="0" anchor="ctr">
            <a:normAutofit/>
          </a:bodyPr>
          <a:lstStyle/>
          <a:p>
            <a:pPr marL="0" indent="0" algn="ctr">
              <a:buNone/>
            </a:pPr>
            <a:r>
              <a:rPr lang="en-US" sz="950" b="1" dirty="0">
                <a:solidFill>
                  <a:srgbClr val="0B2F4F"/>
                </a:solidFill>
              </a:rPr>
              <a:t>ROTARY × UDWHO • SERVICE THROUGH SIGHT</a:t>
            </a:r>
            <a:endParaRPr lang="en-US" sz="950" dirty="0"/>
          </a:p>
        </p:txBody>
      </p:sp>
      <p:sp>
        <p:nvSpPr>
          <p:cNvPr id="7" name="Text 4"/>
          <p:cNvSpPr/>
          <p:nvPr/>
        </p:nvSpPr>
        <p:spPr>
          <a:xfrm>
            <a:off x="713232" y="1444752"/>
            <a:ext cx="4892040" cy="1481328"/>
          </a:xfrm>
          <a:prstGeom prst="rect">
            <a:avLst/>
          </a:prstGeom>
          <a:noFill/>
          <a:ln/>
        </p:spPr>
        <p:txBody>
          <a:bodyPr wrap="square" lIns="0" tIns="0" rIns="0" bIns="0" rtlCol="0" anchor="ctr">
            <a:normAutofit/>
          </a:bodyPr>
          <a:lstStyle/>
          <a:p>
            <a:pPr marL="0" indent="0">
              <a:buNone/>
            </a:pPr>
            <a:r>
              <a:rPr lang="en-US" sz="3200" b="1" dirty="0">
                <a:solidFill>
                  <a:srgbClr val="FFFFFF"/>
                </a:solidFill>
                <a:latin typeface="Aptos Display" pitchFamily="34" charset="0"/>
                <a:ea typeface="Aptos Display" pitchFamily="34" charset="-122"/>
                <a:cs typeface="Aptos Display" pitchFamily="34" charset="-120"/>
              </a:rPr>
              <a:t>Sight Restored,</a:t>
            </a:r>
            <a:endParaRPr lang="en-US" sz="3200" dirty="0"/>
          </a:p>
          <a:p>
            <a:pPr marL="0" indent="0">
              <a:buNone/>
            </a:pPr>
            <a:r>
              <a:rPr lang="en-US" sz="3200" b="1" dirty="0">
                <a:solidFill>
                  <a:srgbClr val="FFFFFF"/>
                </a:solidFill>
                <a:latin typeface="Aptos Display" pitchFamily="34" charset="0"/>
                <a:ea typeface="Aptos Display" pitchFamily="34" charset="-122"/>
                <a:cs typeface="Aptos Display" pitchFamily="34" charset="-120"/>
              </a:rPr>
              <a:t>Partnership Strengthened</a:t>
            </a:r>
            <a:endParaRPr lang="en-US" sz="3200" dirty="0"/>
          </a:p>
        </p:txBody>
      </p:sp>
      <p:sp>
        <p:nvSpPr>
          <p:cNvPr id="8" name="Text 5"/>
          <p:cNvSpPr/>
          <p:nvPr/>
        </p:nvSpPr>
        <p:spPr>
          <a:xfrm>
            <a:off x="731520" y="3236976"/>
            <a:ext cx="4526280" cy="749808"/>
          </a:xfrm>
          <a:prstGeom prst="rect">
            <a:avLst/>
          </a:prstGeom>
          <a:noFill/>
          <a:ln/>
        </p:spPr>
        <p:txBody>
          <a:bodyPr wrap="square" lIns="0" tIns="0" rIns="0" bIns="0" rtlCol="0" anchor="ctr">
            <a:normAutofit/>
          </a:bodyPr>
          <a:lstStyle/>
          <a:p>
            <a:pPr marL="0" indent="0">
              <a:buNone/>
            </a:pPr>
            <a:r>
              <a:rPr lang="en-US" sz="1700" dirty="0">
                <a:solidFill>
                  <a:srgbClr val="EAF3FB"/>
                </a:solidFill>
              </a:rPr>
              <a:t>A gratitude and impact update for</a:t>
            </a:r>
            <a:endParaRPr lang="en-US" sz="1700" dirty="0"/>
          </a:p>
          <a:p>
            <a:pPr marL="0" indent="0">
              <a:buNone/>
            </a:pPr>
            <a:r>
              <a:rPr lang="en-US" sz="1700" dirty="0">
                <a:solidFill>
                  <a:srgbClr val="EAF3FB"/>
                </a:solidFill>
              </a:rPr>
              <a:t>Rotary Club Allschwil – Regio Basel</a:t>
            </a:r>
            <a:endParaRPr lang="en-US" sz="1700" dirty="0"/>
          </a:p>
        </p:txBody>
      </p:sp>
      <p:sp>
        <p:nvSpPr>
          <p:cNvPr id="9" name="Shape 6"/>
          <p:cNvSpPr/>
          <p:nvPr/>
        </p:nvSpPr>
        <p:spPr>
          <a:xfrm>
            <a:off x="731520" y="4242816"/>
            <a:ext cx="1188720" cy="0"/>
          </a:xfrm>
          <a:prstGeom prst="line">
            <a:avLst/>
          </a:prstGeom>
          <a:noFill/>
          <a:ln w="63500">
            <a:solidFill>
              <a:srgbClr val="F7A81B"/>
            </a:solidFill>
            <a:prstDash val="solid"/>
          </a:ln>
        </p:spPr>
      </p:sp>
      <p:sp>
        <p:nvSpPr>
          <p:cNvPr id="10" name="Text 7"/>
          <p:cNvSpPr/>
          <p:nvPr/>
        </p:nvSpPr>
        <p:spPr>
          <a:xfrm>
            <a:off x="731520" y="4617720"/>
            <a:ext cx="4480560" cy="822960"/>
          </a:xfrm>
          <a:prstGeom prst="rect">
            <a:avLst/>
          </a:prstGeom>
          <a:noFill/>
          <a:ln/>
        </p:spPr>
        <p:txBody>
          <a:bodyPr wrap="square" lIns="0" tIns="0" rIns="0" bIns="0" rtlCol="0" anchor="ctr">
            <a:normAutofit/>
          </a:bodyPr>
          <a:lstStyle/>
          <a:p>
            <a:pPr marL="0" indent="0">
              <a:buNone/>
            </a:pPr>
            <a:r>
              <a:rPr lang="en-US" sz="1350" dirty="0">
                <a:solidFill>
                  <a:srgbClr val="FFFFFF"/>
                </a:solidFill>
              </a:rPr>
              <a:t>Dr. Zeeshan Ahmed Cheema</a:t>
            </a:r>
            <a:endParaRPr lang="en-US" sz="1350" dirty="0"/>
          </a:p>
          <a:p>
            <a:pPr marL="0" indent="0">
              <a:buNone/>
            </a:pPr>
            <a:r>
              <a:rPr lang="en-US" sz="1350" dirty="0">
                <a:solidFill>
                  <a:srgbClr val="FFFFFF"/>
                </a:solidFill>
              </a:rPr>
              <a:t>Consultant Ophthalmologist • UDWHO Pakistan</a:t>
            </a:r>
            <a:endParaRPr lang="en-US" sz="1350" dirty="0"/>
          </a:p>
          <a:p>
            <a:pPr marL="0" indent="0">
              <a:buNone/>
            </a:pPr>
            <a:r>
              <a:rPr lang="en-US" sz="1350" dirty="0">
                <a:solidFill>
                  <a:srgbClr val="FFFFFF"/>
                </a:solidFill>
              </a:rPr>
              <a:t>Rotary Club of Daska</a:t>
            </a:r>
            <a:endParaRPr lang="en-US" sz="1350" dirty="0"/>
          </a:p>
        </p:txBody>
      </p:sp>
      <p:sp>
        <p:nvSpPr>
          <p:cNvPr id="11" name="Text 8"/>
          <p:cNvSpPr/>
          <p:nvPr/>
        </p:nvSpPr>
        <p:spPr>
          <a:xfrm>
            <a:off x="731520" y="5925312"/>
            <a:ext cx="4389120" cy="320040"/>
          </a:xfrm>
          <a:prstGeom prst="rect">
            <a:avLst/>
          </a:prstGeom>
          <a:noFill/>
          <a:ln/>
        </p:spPr>
        <p:txBody>
          <a:bodyPr wrap="square" lIns="0" tIns="0" rIns="0" bIns="0" rtlCol="0" anchor="ctr"/>
          <a:lstStyle/>
          <a:p>
            <a:pPr marL="0" indent="0">
              <a:buNone/>
            </a:pPr>
            <a:r>
              <a:rPr lang="en-US" sz="1100" dirty="0">
                <a:solidFill>
                  <a:srgbClr val="D6E6F5"/>
                </a:solidFill>
              </a:rPr>
              <a:t>28 September 2026  •  Allschwil / Basel</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621792" y="429768"/>
            <a:ext cx="8138160" cy="493776"/>
          </a:xfrm>
          <a:prstGeom prst="rect">
            <a:avLst/>
          </a:prstGeom>
          <a:noFill/>
          <a:ln/>
        </p:spPr>
        <p:txBody>
          <a:bodyPr wrap="square" lIns="0" tIns="0" rIns="0" bIns="0" rtlCol="0" anchor="ctr">
            <a:normAutofit/>
          </a:bodyPr>
          <a:lstStyle/>
          <a:p>
            <a:pPr marL="0" indent="0">
              <a:buNone/>
            </a:pPr>
            <a:r>
              <a:rPr lang="en-US" sz="2700" b="1" dirty="0">
                <a:solidFill>
                  <a:srgbClr val="0B2F4F"/>
                </a:solidFill>
                <a:latin typeface="Aptos Display" pitchFamily="34" charset="0"/>
                <a:ea typeface="Aptos Display" pitchFamily="34" charset="-122"/>
                <a:cs typeface="Aptos Display" pitchFamily="34" charset="-120"/>
              </a:rPr>
              <a:t>A partnership that restored sight</a:t>
            </a:r>
            <a:endParaRPr lang="en-US" sz="2700" dirty="0"/>
          </a:p>
        </p:txBody>
      </p:sp>
      <p:sp>
        <p:nvSpPr>
          <p:cNvPr id="3" name="Text 1"/>
          <p:cNvSpPr/>
          <p:nvPr/>
        </p:nvSpPr>
        <p:spPr>
          <a:xfrm>
            <a:off x="640080" y="960120"/>
            <a:ext cx="8961120" cy="347472"/>
          </a:xfrm>
          <a:prstGeom prst="rect">
            <a:avLst/>
          </a:prstGeom>
          <a:noFill/>
          <a:ln/>
        </p:spPr>
        <p:txBody>
          <a:bodyPr wrap="square" lIns="0" tIns="0" rIns="0" bIns="0" rtlCol="0" anchor="ctr">
            <a:normAutofit/>
          </a:bodyPr>
          <a:lstStyle/>
          <a:p>
            <a:pPr marL="0" indent="0">
              <a:buNone/>
            </a:pPr>
            <a:r>
              <a:rPr lang="en-US" sz="1330" dirty="0">
                <a:solidFill>
                  <a:srgbClr val="64748B"/>
                </a:solidFill>
              </a:rPr>
              <a:t>Your CHF 2,000 contribution was converted directly into 20 free cataract operations.</a:t>
            </a:r>
            <a:endParaRPr lang="en-US" sz="1330" dirty="0"/>
          </a:p>
        </p:txBody>
      </p:sp>
      <p:sp>
        <p:nvSpPr>
          <p:cNvPr id="4" name="Shape 2"/>
          <p:cNvSpPr/>
          <p:nvPr/>
        </p:nvSpPr>
        <p:spPr>
          <a:xfrm>
            <a:off x="640080" y="1362456"/>
            <a:ext cx="960120" cy="0"/>
          </a:xfrm>
          <a:prstGeom prst="line">
            <a:avLst/>
          </a:prstGeom>
          <a:noFill/>
          <a:ln w="50800">
            <a:solidFill>
              <a:srgbClr val="F7A81B"/>
            </a:solidFill>
            <a:prstDash val="solid"/>
          </a:ln>
        </p:spPr>
      </p:sp>
      <p:sp>
        <p:nvSpPr>
          <p:cNvPr id="5" name="Shape 3"/>
          <p:cNvSpPr/>
          <p:nvPr/>
        </p:nvSpPr>
        <p:spPr>
          <a:xfrm>
            <a:off x="658368" y="1700784"/>
            <a:ext cx="3337560" cy="1773936"/>
          </a:xfrm>
          <a:prstGeom prst="roundRect">
            <a:avLst>
              <a:gd name="adj" fmla="val 4124"/>
            </a:avLst>
          </a:prstGeom>
          <a:solidFill>
            <a:srgbClr val="FFF4D9"/>
          </a:solidFill>
          <a:ln w="12700">
            <a:solidFill>
              <a:srgbClr val="FFF4D9"/>
            </a:solidFill>
            <a:prstDash val="solid"/>
          </a:ln>
          <a:effectLst>
            <a:outerShdw blurRad="19050" dist="6350" dir="2700000" algn="bl" rotWithShape="0">
              <a:srgbClr val="000000">
                <a:alpha val="13000"/>
              </a:srgbClr>
            </a:outerShdw>
          </a:effectLst>
        </p:spPr>
      </p:sp>
      <p:sp>
        <p:nvSpPr>
          <p:cNvPr id="6" name="Text 4"/>
          <p:cNvSpPr/>
          <p:nvPr/>
        </p:nvSpPr>
        <p:spPr>
          <a:xfrm>
            <a:off x="896112" y="1901952"/>
            <a:ext cx="2862072" cy="594360"/>
          </a:xfrm>
          <a:prstGeom prst="rect">
            <a:avLst/>
          </a:prstGeom>
          <a:noFill/>
          <a:ln/>
        </p:spPr>
        <p:txBody>
          <a:bodyPr wrap="square" lIns="0" tIns="0" rIns="0" bIns="0" rtlCol="0" anchor="ctr">
            <a:normAutofit/>
          </a:bodyPr>
          <a:lstStyle/>
          <a:p>
            <a:pPr marL="0" indent="0">
              <a:buNone/>
            </a:pPr>
            <a:r>
              <a:rPr lang="en-US" sz="2800" b="1" dirty="0">
                <a:solidFill>
                  <a:srgbClr val="0B2F4F"/>
                </a:solidFill>
              </a:rPr>
              <a:t>CHF 2,000</a:t>
            </a:r>
            <a:endParaRPr lang="en-US" sz="2800" dirty="0"/>
          </a:p>
        </p:txBody>
      </p:sp>
      <p:sp>
        <p:nvSpPr>
          <p:cNvPr id="7" name="Text 5"/>
          <p:cNvSpPr/>
          <p:nvPr/>
        </p:nvSpPr>
        <p:spPr>
          <a:xfrm>
            <a:off x="896112" y="2569464"/>
            <a:ext cx="2862072" cy="658368"/>
          </a:xfrm>
          <a:prstGeom prst="rect">
            <a:avLst/>
          </a:prstGeom>
          <a:noFill/>
          <a:ln/>
        </p:spPr>
        <p:txBody>
          <a:bodyPr wrap="square" lIns="0" tIns="0" rIns="0" bIns="0" rtlCol="0" anchor="t">
            <a:normAutofit/>
          </a:bodyPr>
          <a:lstStyle/>
          <a:p>
            <a:pPr marL="0" indent="0">
              <a:buNone/>
            </a:pPr>
            <a:r>
              <a:rPr lang="en-US" sz="1250" dirty="0">
                <a:solidFill>
                  <a:srgbClr val="334155"/>
                </a:solidFill>
              </a:rPr>
              <a:t>Rotary Club Allschwil – Regio Basel contribution</a:t>
            </a:r>
            <a:endParaRPr lang="en-US" sz="1250" dirty="0"/>
          </a:p>
        </p:txBody>
      </p:sp>
      <p:sp>
        <p:nvSpPr>
          <p:cNvPr id="8" name="Shape 6"/>
          <p:cNvSpPr/>
          <p:nvPr/>
        </p:nvSpPr>
        <p:spPr>
          <a:xfrm>
            <a:off x="4416552" y="1700784"/>
            <a:ext cx="3337560" cy="1773936"/>
          </a:xfrm>
          <a:prstGeom prst="roundRect">
            <a:avLst>
              <a:gd name="adj" fmla="val 4124"/>
            </a:avLst>
          </a:prstGeom>
          <a:solidFill>
            <a:srgbClr val="EAF3FB"/>
          </a:solidFill>
          <a:ln w="12700">
            <a:solidFill>
              <a:srgbClr val="EAF3FB"/>
            </a:solidFill>
            <a:prstDash val="solid"/>
          </a:ln>
          <a:effectLst>
            <a:outerShdw blurRad="19050" dist="6350" dir="2700000" algn="bl" rotWithShape="0">
              <a:srgbClr val="000000">
                <a:alpha val="13000"/>
              </a:srgbClr>
            </a:outerShdw>
          </a:effectLst>
        </p:spPr>
      </p:sp>
      <p:sp>
        <p:nvSpPr>
          <p:cNvPr id="9" name="Text 7"/>
          <p:cNvSpPr/>
          <p:nvPr/>
        </p:nvSpPr>
        <p:spPr>
          <a:xfrm>
            <a:off x="4654296" y="1901952"/>
            <a:ext cx="2862072" cy="594360"/>
          </a:xfrm>
          <a:prstGeom prst="rect">
            <a:avLst/>
          </a:prstGeom>
          <a:noFill/>
          <a:ln/>
        </p:spPr>
        <p:txBody>
          <a:bodyPr wrap="square" lIns="0" tIns="0" rIns="0" bIns="0" rtlCol="0" anchor="ctr">
            <a:normAutofit/>
          </a:bodyPr>
          <a:lstStyle/>
          <a:p>
            <a:pPr marL="0" indent="0">
              <a:buNone/>
            </a:pPr>
            <a:r>
              <a:rPr lang="en-US" sz="2800" b="1" dirty="0">
                <a:solidFill>
                  <a:srgbClr val="0050A4"/>
                </a:solidFill>
              </a:rPr>
              <a:t>20</a:t>
            </a:r>
            <a:endParaRPr lang="en-US" sz="2800" dirty="0"/>
          </a:p>
        </p:txBody>
      </p:sp>
      <p:sp>
        <p:nvSpPr>
          <p:cNvPr id="10" name="Text 8"/>
          <p:cNvSpPr/>
          <p:nvPr/>
        </p:nvSpPr>
        <p:spPr>
          <a:xfrm>
            <a:off x="4654296" y="2569464"/>
            <a:ext cx="2862072" cy="658368"/>
          </a:xfrm>
          <a:prstGeom prst="rect">
            <a:avLst/>
          </a:prstGeom>
          <a:noFill/>
          <a:ln/>
        </p:spPr>
        <p:txBody>
          <a:bodyPr wrap="square" lIns="0" tIns="0" rIns="0" bIns="0" rtlCol="0" anchor="t">
            <a:normAutofit/>
          </a:bodyPr>
          <a:lstStyle/>
          <a:p>
            <a:pPr marL="0" indent="0">
              <a:buNone/>
            </a:pPr>
            <a:r>
              <a:rPr lang="en-US" sz="1250" dirty="0">
                <a:solidFill>
                  <a:srgbClr val="334155"/>
                </a:solidFill>
              </a:rPr>
              <a:t>free cataract surgeries completed for patients in need</a:t>
            </a:r>
            <a:endParaRPr lang="en-US" sz="1250" dirty="0"/>
          </a:p>
        </p:txBody>
      </p:sp>
      <p:sp>
        <p:nvSpPr>
          <p:cNvPr id="11" name="Shape 9"/>
          <p:cNvSpPr/>
          <p:nvPr/>
        </p:nvSpPr>
        <p:spPr>
          <a:xfrm>
            <a:off x="8174736" y="1700784"/>
            <a:ext cx="3337560" cy="1773936"/>
          </a:xfrm>
          <a:prstGeom prst="roundRect">
            <a:avLst>
              <a:gd name="adj" fmla="val 4124"/>
            </a:avLst>
          </a:prstGeom>
          <a:solidFill>
            <a:srgbClr val="E8F5F5"/>
          </a:solidFill>
          <a:ln w="12700">
            <a:solidFill>
              <a:srgbClr val="E8F5F5"/>
            </a:solidFill>
            <a:prstDash val="solid"/>
          </a:ln>
          <a:effectLst>
            <a:outerShdw blurRad="19050" dist="6350" dir="2700000" algn="bl" rotWithShape="0">
              <a:srgbClr val="000000">
                <a:alpha val="13000"/>
              </a:srgbClr>
            </a:outerShdw>
          </a:effectLst>
        </p:spPr>
      </p:sp>
      <p:sp>
        <p:nvSpPr>
          <p:cNvPr id="12" name="Text 10"/>
          <p:cNvSpPr/>
          <p:nvPr/>
        </p:nvSpPr>
        <p:spPr>
          <a:xfrm>
            <a:off x="8412480" y="1901952"/>
            <a:ext cx="2862072" cy="594360"/>
          </a:xfrm>
          <a:prstGeom prst="rect">
            <a:avLst/>
          </a:prstGeom>
          <a:noFill/>
          <a:ln/>
        </p:spPr>
        <p:txBody>
          <a:bodyPr wrap="square" lIns="0" tIns="0" rIns="0" bIns="0" rtlCol="0" anchor="ctr">
            <a:normAutofit/>
          </a:bodyPr>
          <a:lstStyle/>
          <a:p>
            <a:pPr marL="0" indent="0">
              <a:buNone/>
            </a:pPr>
            <a:r>
              <a:rPr lang="en-US" sz="2800" b="1" dirty="0">
                <a:solidFill>
                  <a:srgbClr val="1F8A8A"/>
                </a:solidFill>
              </a:rPr>
              <a:t>100%</a:t>
            </a:r>
            <a:endParaRPr lang="en-US" sz="2800" dirty="0"/>
          </a:p>
        </p:txBody>
      </p:sp>
      <p:sp>
        <p:nvSpPr>
          <p:cNvPr id="13" name="Text 11"/>
          <p:cNvSpPr/>
          <p:nvPr/>
        </p:nvSpPr>
        <p:spPr>
          <a:xfrm>
            <a:off x="8412480" y="2569464"/>
            <a:ext cx="2862072" cy="658368"/>
          </a:xfrm>
          <a:prstGeom prst="rect">
            <a:avLst/>
          </a:prstGeom>
          <a:noFill/>
          <a:ln/>
        </p:spPr>
        <p:txBody>
          <a:bodyPr wrap="square" lIns="0" tIns="0" rIns="0" bIns="0" rtlCol="0" anchor="t">
            <a:normAutofit/>
          </a:bodyPr>
          <a:lstStyle/>
          <a:p>
            <a:pPr marL="0" indent="0">
              <a:buNone/>
            </a:pPr>
            <a:r>
              <a:rPr lang="en-US" sz="1250" dirty="0">
                <a:solidFill>
                  <a:srgbClr val="334155"/>
                </a:solidFill>
              </a:rPr>
              <a:t>of the supported cohort treated through UDWHO eye-care outreach</a:t>
            </a:r>
            <a:endParaRPr lang="en-US" sz="1250" dirty="0"/>
          </a:p>
        </p:txBody>
      </p:sp>
      <p:sp>
        <p:nvSpPr>
          <p:cNvPr id="14" name="Shape 12"/>
          <p:cNvSpPr/>
          <p:nvPr/>
        </p:nvSpPr>
        <p:spPr>
          <a:xfrm>
            <a:off x="658368" y="3858768"/>
            <a:ext cx="10853928" cy="1444752"/>
          </a:xfrm>
          <a:prstGeom prst="roundRect">
            <a:avLst>
              <a:gd name="adj" fmla="val 3165"/>
            </a:avLst>
          </a:prstGeom>
          <a:solidFill>
            <a:srgbClr val="FFFFFF"/>
          </a:solidFill>
          <a:ln w="15240">
            <a:solidFill>
              <a:srgbClr val="D8E0E8"/>
            </a:solidFill>
            <a:prstDash val="solid"/>
          </a:ln>
        </p:spPr>
      </p:sp>
      <p:sp>
        <p:nvSpPr>
          <p:cNvPr id="15" name="Text 13"/>
          <p:cNvSpPr/>
          <p:nvPr/>
        </p:nvSpPr>
        <p:spPr>
          <a:xfrm>
            <a:off x="932688" y="4206240"/>
            <a:ext cx="10305288" cy="749808"/>
          </a:xfrm>
          <a:prstGeom prst="rect">
            <a:avLst/>
          </a:prstGeom>
          <a:noFill/>
          <a:ln/>
        </p:spPr>
        <p:txBody>
          <a:bodyPr wrap="square" lIns="0" tIns="0" rIns="0" bIns="0" rtlCol="0" anchor="ctr">
            <a:normAutofit/>
          </a:bodyPr>
          <a:lstStyle/>
          <a:p>
            <a:pPr marL="0" indent="0" algn="ctr">
              <a:buNone/>
            </a:pPr>
            <a:r>
              <a:rPr lang="en-US" sz="1800" i="1" dirty="0">
                <a:solidFill>
                  <a:srgbClr val="14213D"/>
                </a:solidFill>
              </a:rPr>
              <a:t>What I value most is not only the number “20”. It is the trust behind those 20 operations — a Swiss Rotary club placing confidence in a local Pakistani team to restore vision with dignity and accountability.</a:t>
            </a:r>
            <a:endParaRPr lang="en-US" sz="1800" dirty="0"/>
          </a:p>
        </p:txBody>
      </p:sp>
      <p:sp>
        <p:nvSpPr>
          <p:cNvPr id="16" name="Text 14"/>
          <p:cNvSpPr/>
          <p:nvPr/>
        </p:nvSpPr>
        <p:spPr>
          <a:xfrm>
            <a:off x="713232" y="5650992"/>
            <a:ext cx="5303520" cy="256032"/>
          </a:xfrm>
          <a:prstGeom prst="rect">
            <a:avLst/>
          </a:prstGeom>
          <a:noFill/>
          <a:ln/>
        </p:spPr>
        <p:txBody>
          <a:bodyPr wrap="square" lIns="0" tIns="0" rIns="0" bIns="0" rtlCol="0" anchor="ctr"/>
          <a:lstStyle/>
          <a:p>
            <a:pPr marL="0" indent="0">
              <a:buNone/>
            </a:pPr>
            <a:r>
              <a:rPr lang="en-US" sz="950" dirty="0">
                <a:solidFill>
                  <a:srgbClr val="64748B"/>
                </a:solidFill>
              </a:rPr>
              <a:t>Project update: supported surgeries completed in 2026.</a:t>
            </a:r>
            <a:endParaRPr lang="en-US" sz="950" dirty="0"/>
          </a:p>
        </p:txBody>
      </p:sp>
      <p:sp>
        <p:nvSpPr>
          <p:cNvPr id="25" name="Slide Number Placeholder 0"/>
          <p:cNvSpPr>
            <a:spLocks noGrp="1"/>
          </p:cNvSpPr>
          <p:nvPr>
            <p:ph type="sldNum" sz="quarter" idx="4294967295"/>
          </p:nvPr>
        </p:nvSpPr>
        <p:spPr>
          <a:xfrm>
            <a:off x="11759184" y="6446520"/>
            <a:ext cx="201168"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A3B8"/>
                </a:solidFill>
                <a:latin typeface="Aptos"/>
                <a:ea typeface="Aptos"/>
                <a:cs typeface="Aptos"/>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621792" y="429768"/>
            <a:ext cx="8138160" cy="493776"/>
          </a:xfrm>
          <a:prstGeom prst="rect">
            <a:avLst/>
          </a:prstGeom>
          <a:noFill/>
          <a:ln/>
        </p:spPr>
        <p:txBody>
          <a:bodyPr wrap="square" lIns="0" tIns="0" rIns="0" bIns="0" rtlCol="0" anchor="ctr">
            <a:normAutofit/>
          </a:bodyPr>
          <a:lstStyle/>
          <a:p>
            <a:pPr marL="0" indent="0">
              <a:buNone/>
            </a:pPr>
            <a:r>
              <a:rPr lang="en-US" sz="2700" b="1" dirty="0">
                <a:solidFill>
                  <a:srgbClr val="0B2F4F"/>
                </a:solidFill>
                <a:latin typeface="Aptos Display" pitchFamily="34" charset="0"/>
                <a:ea typeface="Aptos Display" pitchFamily="34" charset="-122"/>
                <a:cs typeface="Aptos Display" pitchFamily="34" charset="-120"/>
              </a:rPr>
              <a:t>What one cataract operation can change</a:t>
            </a:r>
            <a:endParaRPr lang="en-US" sz="2700" dirty="0"/>
          </a:p>
        </p:txBody>
      </p:sp>
      <p:sp>
        <p:nvSpPr>
          <p:cNvPr id="3" name="Text 1"/>
          <p:cNvSpPr/>
          <p:nvPr/>
        </p:nvSpPr>
        <p:spPr>
          <a:xfrm>
            <a:off x="640080" y="960120"/>
            <a:ext cx="8961120" cy="347472"/>
          </a:xfrm>
          <a:prstGeom prst="rect">
            <a:avLst/>
          </a:prstGeom>
          <a:noFill/>
          <a:ln/>
        </p:spPr>
        <p:txBody>
          <a:bodyPr wrap="square" lIns="0" tIns="0" rIns="0" bIns="0" rtlCol="0" anchor="ctr">
            <a:normAutofit/>
          </a:bodyPr>
          <a:lstStyle/>
          <a:p>
            <a:pPr marL="0" indent="0">
              <a:buNone/>
            </a:pPr>
            <a:r>
              <a:rPr lang="en-US" sz="1330" dirty="0">
                <a:solidFill>
                  <a:srgbClr val="64748B"/>
                </a:solidFill>
              </a:rPr>
              <a:t>The clinical procedure is short; the social impact can last for years.</a:t>
            </a:r>
            <a:endParaRPr lang="en-US" sz="1330" dirty="0"/>
          </a:p>
        </p:txBody>
      </p:sp>
      <p:sp>
        <p:nvSpPr>
          <p:cNvPr id="4" name="Shape 2"/>
          <p:cNvSpPr/>
          <p:nvPr/>
        </p:nvSpPr>
        <p:spPr>
          <a:xfrm>
            <a:off x="640080" y="1362456"/>
            <a:ext cx="960120" cy="0"/>
          </a:xfrm>
          <a:prstGeom prst="line">
            <a:avLst/>
          </a:prstGeom>
          <a:noFill/>
          <a:ln w="50800">
            <a:solidFill>
              <a:srgbClr val="F7A81B"/>
            </a:solidFill>
            <a:prstDash val="solid"/>
          </a:ln>
        </p:spPr>
      </p:sp>
      <p:sp>
        <p:nvSpPr>
          <p:cNvPr id="5" name="Shape 3"/>
          <p:cNvSpPr/>
          <p:nvPr/>
        </p:nvSpPr>
        <p:spPr>
          <a:xfrm>
            <a:off x="658368" y="1673352"/>
            <a:ext cx="5513832" cy="4315968"/>
          </a:xfrm>
          <a:prstGeom prst="roundRect">
            <a:avLst>
              <a:gd name="adj" fmla="val 1059"/>
            </a:avLst>
          </a:prstGeom>
          <a:solidFill>
            <a:srgbClr val="FFFFFF"/>
          </a:solidFill>
          <a:ln w="12700">
            <a:solidFill>
              <a:srgbClr val="D8E0E8"/>
            </a:solidFill>
            <a:prstDash val="solid"/>
          </a:ln>
        </p:spPr>
      </p:sp>
      <p:pic>
        <p:nvPicPr>
          <p:cNvPr id="6" name="Image 0" descr="/mnt/data/a_wide_documentary_style_scene_in_a_rural_clinic.png"/>
          <p:cNvPicPr>
            <a:picLocks noChangeAspect="1"/>
          </p:cNvPicPr>
          <p:nvPr/>
        </p:nvPicPr>
        <p:blipFill>
          <a:blip r:embed="rId3"/>
          <a:srcRect l="13513" r="13513"/>
          <a:stretch/>
        </p:blipFill>
        <p:spPr>
          <a:xfrm>
            <a:off x="777240" y="1801368"/>
            <a:ext cx="5276088" cy="4069080"/>
          </a:xfrm>
          <a:prstGeom prst="rect">
            <a:avLst/>
          </a:prstGeom>
        </p:spPr>
      </p:pic>
      <p:sp>
        <p:nvSpPr>
          <p:cNvPr id="7" name="Shape 4"/>
          <p:cNvSpPr/>
          <p:nvPr/>
        </p:nvSpPr>
        <p:spPr>
          <a:xfrm>
            <a:off x="6565392" y="1673352"/>
            <a:ext cx="4937760" cy="4315968"/>
          </a:xfrm>
          <a:prstGeom prst="roundRect">
            <a:avLst>
              <a:gd name="adj" fmla="val 1059"/>
            </a:avLst>
          </a:prstGeom>
          <a:solidFill>
            <a:srgbClr val="0B2F4F"/>
          </a:solidFill>
          <a:ln w="12700">
            <a:solidFill>
              <a:srgbClr val="0B2F4F"/>
            </a:solidFill>
            <a:prstDash val="solid"/>
          </a:ln>
        </p:spPr>
      </p:sp>
      <p:sp>
        <p:nvSpPr>
          <p:cNvPr id="8" name="Shape 5"/>
          <p:cNvSpPr/>
          <p:nvPr/>
        </p:nvSpPr>
        <p:spPr>
          <a:xfrm>
            <a:off x="6793992" y="2039112"/>
            <a:ext cx="493776" cy="493776"/>
          </a:xfrm>
          <a:prstGeom prst="ellipse">
            <a:avLst/>
          </a:prstGeom>
          <a:solidFill>
            <a:srgbClr val="F7A81B"/>
          </a:solidFill>
          <a:ln w="12700">
            <a:solidFill>
              <a:srgbClr val="F7A81B"/>
            </a:solidFill>
            <a:prstDash val="solid"/>
          </a:ln>
        </p:spPr>
      </p:sp>
      <p:sp>
        <p:nvSpPr>
          <p:cNvPr id="9" name="Text 6"/>
          <p:cNvSpPr/>
          <p:nvPr/>
        </p:nvSpPr>
        <p:spPr>
          <a:xfrm>
            <a:off x="6793992" y="2066544"/>
            <a:ext cx="493776" cy="438912"/>
          </a:xfrm>
          <a:prstGeom prst="rect">
            <a:avLst/>
          </a:prstGeom>
          <a:noFill/>
          <a:ln/>
        </p:spPr>
        <p:txBody>
          <a:bodyPr wrap="square" lIns="0" tIns="0" rIns="0" bIns="0" rtlCol="0" anchor="ctr"/>
          <a:lstStyle/>
          <a:p>
            <a:pPr marL="0" indent="0" algn="ctr">
              <a:buNone/>
            </a:pPr>
            <a:r>
              <a:rPr lang="en-US" sz="1800" b="1" dirty="0">
                <a:solidFill>
                  <a:srgbClr val="FFFFFF"/>
                </a:solidFill>
              </a:rPr>
              <a:t>1</a:t>
            </a:r>
            <a:endParaRPr lang="en-US" sz="1800" dirty="0"/>
          </a:p>
        </p:txBody>
      </p:sp>
      <p:sp>
        <p:nvSpPr>
          <p:cNvPr id="10" name="Text 7"/>
          <p:cNvSpPr/>
          <p:nvPr/>
        </p:nvSpPr>
        <p:spPr>
          <a:xfrm>
            <a:off x="7452360" y="1993392"/>
            <a:ext cx="3611880" cy="347472"/>
          </a:xfrm>
          <a:prstGeom prst="rect">
            <a:avLst/>
          </a:prstGeom>
          <a:noFill/>
          <a:ln/>
        </p:spPr>
        <p:txBody>
          <a:bodyPr wrap="square" lIns="0" tIns="0" rIns="0" bIns="0" rtlCol="0" anchor="ctr"/>
          <a:lstStyle/>
          <a:p>
            <a:pPr marL="0" indent="0">
              <a:buNone/>
            </a:pPr>
            <a:r>
              <a:rPr lang="en-US" sz="1800" b="1" dirty="0">
                <a:solidFill>
                  <a:srgbClr val="FFFFFF"/>
                </a:solidFill>
              </a:rPr>
              <a:t>Independence</a:t>
            </a:r>
            <a:endParaRPr lang="en-US" sz="1800" dirty="0"/>
          </a:p>
        </p:txBody>
      </p:sp>
      <p:sp>
        <p:nvSpPr>
          <p:cNvPr id="11" name="Text 8"/>
          <p:cNvSpPr/>
          <p:nvPr/>
        </p:nvSpPr>
        <p:spPr>
          <a:xfrm>
            <a:off x="7452360" y="2386584"/>
            <a:ext cx="3611880" cy="640080"/>
          </a:xfrm>
          <a:prstGeom prst="rect">
            <a:avLst/>
          </a:prstGeom>
          <a:noFill/>
          <a:ln/>
        </p:spPr>
        <p:txBody>
          <a:bodyPr wrap="square" lIns="0" tIns="0" rIns="0" bIns="0" rtlCol="0" anchor="ctr">
            <a:normAutofit/>
          </a:bodyPr>
          <a:lstStyle/>
          <a:p>
            <a:pPr marL="0" indent="0">
              <a:buNone/>
            </a:pPr>
            <a:r>
              <a:rPr lang="en-US" sz="1250" dirty="0">
                <a:solidFill>
                  <a:srgbClr val="DDEAF5"/>
                </a:solidFill>
              </a:rPr>
              <a:t>Safer mobility, reading, self-care and confidence.</a:t>
            </a:r>
            <a:endParaRPr lang="en-US" sz="1250" dirty="0"/>
          </a:p>
        </p:txBody>
      </p:sp>
      <p:sp>
        <p:nvSpPr>
          <p:cNvPr id="12" name="Shape 9"/>
          <p:cNvSpPr/>
          <p:nvPr/>
        </p:nvSpPr>
        <p:spPr>
          <a:xfrm>
            <a:off x="6793992" y="3246120"/>
            <a:ext cx="493776" cy="493776"/>
          </a:xfrm>
          <a:prstGeom prst="ellipse">
            <a:avLst/>
          </a:prstGeom>
          <a:solidFill>
            <a:srgbClr val="F7A81B"/>
          </a:solidFill>
          <a:ln w="12700">
            <a:solidFill>
              <a:srgbClr val="F7A81B"/>
            </a:solidFill>
            <a:prstDash val="solid"/>
          </a:ln>
        </p:spPr>
      </p:sp>
      <p:sp>
        <p:nvSpPr>
          <p:cNvPr id="13" name="Text 10"/>
          <p:cNvSpPr/>
          <p:nvPr/>
        </p:nvSpPr>
        <p:spPr>
          <a:xfrm>
            <a:off x="6793992" y="3273552"/>
            <a:ext cx="493776" cy="438912"/>
          </a:xfrm>
          <a:prstGeom prst="rect">
            <a:avLst/>
          </a:prstGeom>
          <a:noFill/>
          <a:ln/>
        </p:spPr>
        <p:txBody>
          <a:bodyPr wrap="square" lIns="0" tIns="0" rIns="0" bIns="0" rtlCol="0" anchor="ctr"/>
          <a:lstStyle/>
          <a:p>
            <a:pPr marL="0" indent="0" algn="ctr">
              <a:buNone/>
            </a:pPr>
            <a:r>
              <a:rPr lang="en-US" sz="1800" b="1" dirty="0">
                <a:solidFill>
                  <a:srgbClr val="FFFFFF"/>
                </a:solidFill>
              </a:rPr>
              <a:t>2</a:t>
            </a:r>
            <a:endParaRPr lang="en-US" sz="1800" dirty="0"/>
          </a:p>
        </p:txBody>
      </p:sp>
      <p:sp>
        <p:nvSpPr>
          <p:cNvPr id="14" name="Text 11"/>
          <p:cNvSpPr/>
          <p:nvPr/>
        </p:nvSpPr>
        <p:spPr>
          <a:xfrm>
            <a:off x="7452360" y="3200400"/>
            <a:ext cx="3611880" cy="347472"/>
          </a:xfrm>
          <a:prstGeom prst="rect">
            <a:avLst/>
          </a:prstGeom>
          <a:noFill/>
          <a:ln/>
        </p:spPr>
        <p:txBody>
          <a:bodyPr wrap="square" lIns="0" tIns="0" rIns="0" bIns="0" rtlCol="0" anchor="ctr"/>
          <a:lstStyle/>
          <a:p>
            <a:pPr marL="0" indent="0">
              <a:buNone/>
            </a:pPr>
            <a:r>
              <a:rPr lang="en-US" sz="1800" b="1" dirty="0">
                <a:solidFill>
                  <a:srgbClr val="FFFFFF"/>
                </a:solidFill>
              </a:rPr>
              <a:t>Family relief</a:t>
            </a:r>
            <a:endParaRPr lang="en-US" sz="1800" dirty="0"/>
          </a:p>
        </p:txBody>
      </p:sp>
      <p:sp>
        <p:nvSpPr>
          <p:cNvPr id="15" name="Text 12"/>
          <p:cNvSpPr/>
          <p:nvPr/>
        </p:nvSpPr>
        <p:spPr>
          <a:xfrm>
            <a:off x="7452360" y="3593592"/>
            <a:ext cx="3611880" cy="640080"/>
          </a:xfrm>
          <a:prstGeom prst="rect">
            <a:avLst/>
          </a:prstGeom>
          <a:noFill/>
          <a:ln/>
        </p:spPr>
        <p:txBody>
          <a:bodyPr wrap="square" lIns="0" tIns="0" rIns="0" bIns="0" rtlCol="0" anchor="ctr">
            <a:normAutofit/>
          </a:bodyPr>
          <a:lstStyle/>
          <a:p>
            <a:pPr marL="0" indent="0">
              <a:buNone/>
            </a:pPr>
            <a:r>
              <a:rPr lang="en-US" sz="1250" dirty="0">
                <a:solidFill>
                  <a:srgbClr val="DDEAF5"/>
                </a:solidFill>
              </a:rPr>
              <a:t>Less dependence on relatives for daily activities and travel.</a:t>
            </a:r>
            <a:endParaRPr lang="en-US" sz="1250" dirty="0"/>
          </a:p>
        </p:txBody>
      </p:sp>
      <p:sp>
        <p:nvSpPr>
          <p:cNvPr id="16" name="Shape 13"/>
          <p:cNvSpPr/>
          <p:nvPr/>
        </p:nvSpPr>
        <p:spPr>
          <a:xfrm>
            <a:off x="6793992" y="4453128"/>
            <a:ext cx="493776" cy="493776"/>
          </a:xfrm>
          <a:prstGeom prst="ellipse">
            <a:avLst/>
          </a:prstGeom>
          <a:solidFill>
            <a:srgbClr val="F7A81B"/>
          </a:solidFill>
          <a:ln w="12700">
            <a:solidFill>
              <a:srgbClr val="F7A81B"/>
            </a:solidFill>
            <a:prstDash val="solid"/>
          </a:ln>
        </p:spPr>
      </p:sp>
      <p:sp>
        <p:nvSpPr>
          <p:cNvPr id="17" name="Text 14"/>
          <p:cNvSpPr/>
          <p:nvPr/>
        </p:nvSpPr>
        <p:spPr>
          <a:xfrm>
            <a:off x="6793992" y="4480560"/>
            <a:ext cx="493776" cy="438912"/>
          </a:xfrm>
          <a:prstGeom prst="rect">
            <a:avLst/>
          </a:prstGeom>
          <a:noFill/>
          <a:ln/>
        </p:spPr>
        <p:txBody>
          <a:bodyPr wrap="square" lIns="0" tIns="0" rIns="0" bIns="0" rtlCol="0" anchor="ctr"/>
          <a:lstStyle/>
          <a:p>
            <a:pPr marL="0" indent="0" algn="ctr">
              <a:buNone/>
            </a:pPr>
            <a:r>
              <a:rPr lang="en-US" sz="1800" b="1" dirty="0">
                <a:solidFill>
                  <a:srgbClr val="FFFFFF"/>
                </a:solidFill>
              </a:rPr>
              <a:t>3</a:t>
            </a:r>
            <a:endParaRPr lang="en-US" sz="1800" dirty="0"/>
          </a:p>
        </p:txBody>
      </p:sp>
      <p:sp>
        <p:nvSpPr>
          <p:cNvPr id="18" name="Text 15"/>
          <p:cNvSpPr/>
          <p:nvPr/>
        </p:nvSpPr>
        <p:spPr>
          <a:xfrm>
            <a:off x="7452360" y="4407408"/>
            <a:ext cx="3611880" cy="347472"/>
          </a:xfrm>
          <a:prstGeom prst="rect">
            <a:avLst/>
          </a:prstGeom>
          <a:noFill/>
          <a:ln/>
        </p:spPr>
        <p:txBody>
          <a:bodyPr wrap="square" lIns="0" tIns="0" rIns="0" bIns="0" rtlCol="0" anchor="ctr"/>
          <a:lstStyle/>
          <a:p>
            <a:pPr marL="0" indent="0">
              <a:buNone/>
            </a:pPr>
            <a:r>
              <a:rPr lang="en-US" sz="1800" b="1" dirty="0">
                <a:solidFill>
                  <a:srgbClr val="FFFFFF"/>
                </a:solidFill>
              </a:rPr>
              <a:t>Economic dignity</a:t>
            </a:r>
            <a:endParaRPr lang="en-US" sz="1800" dirty="0"/>
          </a:p>
        </p:txBody>
      </p:sp>
      <p:sp>
        <p:nvSpPr>
          <p:cNvPr id="19" name="Text 16"/>
          <p:cNvSpPr/>
          <p:nvPr/>
        </p:nvSpPr>
        <p:spPr>
          <a:xfrm>
            <a:off x="7452360" y="4800600"/>
            <a:ext cx="3611880" cy="640080"/>
          </a:xfrm>
          <a:prstGeom prst="rect">
            <a:avLst/>
          </a:prstGeom>
          <a:noFill/>
          <a:ln/>
        </p:spPr>
        <p:txBody>
          <a:bodyPr wrap="square" lIns="0" tIns="0" rIns="0" bIns="0" rtlCol="0" anchor="ctr">
            <a:normAutofit/>
          </a:bodyPr>
          <a:lstStyle/>
          <a:p>
            <a:pPr marL="0" indent="0">
              <a:buNone/>
            </a:pPr>
            <a:r>
              <a:rPr lang="en-US" sz="1250" dirty="0">
                <a:solidFill>
                  <a:srgbClr val="DDEAF5"/>
                </a:solidFill>
              </a:rPr>
              <a:t>Vision can help a patient return to work, household tasks or community life.</a:t>
            </a:r>
            <a:endParaRPr lang="en-US" sz="1250" dirty="0"/>
          </a:p>
        </p:txBody>
      </p:sp>
      <p:sp>
        <p:nvSpPr>
          <p:cNvPr id="20" name="Text 17"/>
          <p:cNvSpPr/>
          <p:nvPr/>
        </p:nvSpPr>
        <p:spPr>
          <a:xfrm>
            <a:off x="6931152" y="5468112"/>
            <a:ext cx="4160520" cy="320040"/>
          </a:xfrm>
          <a:prstGeom prst="rect">
            <a:avLst/>
          </a:prstGeom>
          <a:noFill/>
          <a:ln/>
        </p:spPr>
        <p:txBody>
          <a:bodyPr wrap="square" lIns="0" tIns="0" rIns="0" bIns="0" rtlCol="0" anchor="ctr">
            <a:normAutofit/>
          </a:bodyPr>
          <a:lstStyle/>
          <a:p>
            <a:pPr marL="0" indent="0" algn="ctr">
              <a:buNone/>
            </a:pPr>
            <a:r>
              <a:rPr lang="en-US" sz="1200" i="1" dirty="0">
                <a:solidFill>
                  <a:srgbClr val="FDE7A9"/>
                </a:solidFill>
              </a:rPr>
              <a:t>“Restoring sight is not only an operation — it is often a return to participation.”</a:t>
            </a:r>
            <a:endParaRPr lang="en-US" sz="1200" dirty="0"/>
          </a:p>
        </p:txBody>
      </p:sp>
      <p:sp>
        <p:nvSpPr>
          <p:cNvPr id="25" name="Slide Number Placeholder 0"/>
          <p:cNvSpPr>
            <a:spLocks noGrp="1"/>
          </p:cNvSpPr>
          <p:nvPr>
            <p:ph type="sldNum" sz="quarter" idx="4294967295"/>
          </p:nvPr>
        </p:nvSpPr>
        <p:spPr>
          <a:xfrm>
            <a:off x="11759184" y="6446520"/>
            <a:ext cx="201168"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A3B8"/>
                </a:solidFill>
                <a:latin typeface="Aptos"/>
                <a:ea typeface="Aptos"/>
                <a:cs typeface="Aptos"/>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621792" y="429768"/>
            <a:ext cx="8138160" cy="493776"/>
          </a:xfrm>
          <a:prstGeom prst="rect">
            <a:avLst/>
          </a:prstGeom>
          <a:noFill/>
          <a:ln/>
        </p:spPr>
        <p:txBody>
          <a:bodyPr wrap="square" lIns="0" tIns="0" rIns="0" bIns="0" rtlCol="0" anchor="ctr">
            <a:normAutofit/>
          </a:bodyPr>
          <a:lstStyle/>
          <a:p>
            <a:pPr marL="0" indent="0">
              <a:buNone/>
            </a:pPr>
            <a:r>
              <a:rPr lang="en-US" sz="2700" b="1" dirty="0">
                <a:solidFill>
                  <a:srgbClr val="0B2F4F"/>
                </a:solidFill>
                <a:latin typeface="Aptos Display" pitchFamily="34" charset="0"/>
                <a:ea typeface="Aptos Display" pitchFamily="34" charset="-122"/>
                <a:cs typeface="Aptos Display" pitchFamily="34" charset="-120"/>
              </a:rPr>
              <a:t>How UDWHO turns support into patient care</a:t>
            </a:r>
            <a:endParaRPr lang="en-US" sz="2700" dirty="0"/>
          </a:p>
        </p:txBody>
      </p:sp>
      <p:sp>
        <p:nvSpPr>
          <p:cNvPr id="3" name="Text 1"/>
          <p:cNvSpPr/>
          <p:nvPr/>
        </p:nvSpPr>
        <p:spPr>
          <a:xfrm>
            <a:off x="640080" y="960120"/>
            <a:ext cx="8961120" cy="347472"/>
          </a:xfrm>
          <a:prstGeom prst="rect">
            <a:avLst/>
          </a:prstGeom>
          <a:noFill/>
          <a:ln/>
        </p:spPr>
        <p:txBody>
          <a:bodyPr wrap="square" lIns="0" tIns="0" rIns="0" bIns="0" rtlCol="0" anchor="ctr">
            <a:normAutofit/>
          </a:bodyPr>
          <a:lstStyle/>
          <a:p>
            <a:pPr marL="0" indent="0">
              <a:buNone/>
            </a:pPr>
            <a:r>
              <a:rPr lang="en-US" sz="1330" dirty="0">
                <a:solidFill>
                  <a:srgbClr val="64748B"/>
                </a:solidFill>
              </a:rPr>
              <a:t>A simple pathway designed around access, safety and follow-up.</a:t>
            </a:r>
            <a:endParaRPr lang="en-US" sz="1330" dirty="0"/>
          </a:p>
        </p:txBody>
      </p:sp>
      <p:sp>
        <p:nvSpPr>
          <p:cNvPr id="4" name="Shape 2"/>
          <p:cNvSpPr/>
          <p:nvPr/>
        </p:nvSpPr>
        <p:spPr>
          <a:xfrm>
            <a:off x="640080" y="1362456"/>
            <a:ext cx="960120" cy="0"/>
          </a:xfrm>
          <a:prstGeom prst="line">
            <a:avLst/>
          </a:prstGeom>
          <a:noFill/>
          <a:ln w="50800">
            <a:solidFill>
              <a:srgbClr val="F7A81B"/>
            </a:solidFill>
            <a:prstDash val="solid"/>
          </a:ln>
        </p:spPr>
      </p:sp>
      <p:sp>
        <p:nvSpPr>
          <p:cNvPr id="5" name="Shape 3"/>
          <p:cNvSpPr/>
          <p:nvPr/>
        </p:nvSpPr>
        <p:spPr>
          <a:xfrm>
            <a:off x="2468880" y="2907792"/>
            <a:ext cx="438912" cy="475488"/>
          </a:xfrm>
          <a:prstGeom prst="chevron">
            <a:avLst/>
          </a:prstGeom>
          <a:solidFill>
            <a:srgbClr val="DCE7F0"/>
          </a:solidFill>
          <a:ln w="12700">
            <a:solidFill>
              <a:srgbClr val="DCE7F0"/>
            </a:solidFill>
            <a:prstDash val="solid"/>
          </a:ln>
        </p:spPr>
      </p:sp>
      <p:sp>
        <p:nvSpPr>
          <p:cNvPr id="6" name="Shape 4"/>
          <p:cNvSpPr/>
          <p:nvPr/>
        </p:nvSpPr>
        <p:spPr>
          <a:xfrm>
            <a:off x="594360" y="1947672"/>
            <a:ext cx="1874520" cy="2880360"/>
          </a:xfrm>
          <a:prstGeom prst="roundRect">
            <a:avLst>
              <a:gd name="adj" fmla="val 1951"/>
            </a:avLst>
          </a:prstGeom>
          <a:solidFill>
            <a:srgbClr val="FFFFFF"/>
          </a:solidFill>
          <a:ln w="13970">
            <a:solidFill>
              <a:srgbClr val="D8E0E8"/>
            </a:solidFill>
            <a:prstDash val="solid"/>
          </a:ln>
          <a:effectLst>
            <a:outerShdw blurRad="13970" dist="4445" dir="2700000" algn="bl" rotWithShape="0">
              <a:srgbClr val="000000">
                <a:alpha val="10000"/>
              </a:srgbClr>
            </a:outerShdw>
          </a:effectLst>
        </p:spPr>
      </p:sp>
      <p:sp>
        <p:nvSpPr>
          <p:cNvPr id="7" name="Shape 5"/>
          <p:cNvSpPr/>
          <p:nvPr/>
        </p:nvSpPr>
        <p:spPr>
          <a:xfrm>
            <a:off x="1229868" y="2185416"/>
            <a:ext cx="603504" cy="603504"/>
          </a:xfrm>
          <a:prstGeom prst="ellipse">
            <a:avLst/>
          </a:prstGeom>
          <a:solidFill>
            <a:srgbClr val="0050A4"/>
          </a:solidFill>
          <a:ln w="12700">
            <a:solidFill>
              <a:srgbClr val="0050A4"/>
            </a:solidFill>
            <a:prstDash val="solid"/>
          </a:ln>
        </p:spPr>
      </p:sp>
      <p:sp>
        <p:nvSpPr>
          <p:cNvPr id="8" name="Text 6"/>
          <p:cNvSpPr/>
          <p:nvPr/>
        </p:nvSpPr>
        <p:spPr>
          <a:xfrm>
            <a:off x="1229868" y="2212848"/>
            <a:ext cx="603504" cy="548640"/>
          </a:xfrm>
          <a:prstGeom prst="rect">
            <a:avLst/>
          </a:prstGeom>
          <a:noFill/>
          <a:ln/>
        </p:spPr>
        <p:txBody>
          <a:bodyPr wrap="square" lIns="0" tIns="0" rIns="0" bIns="0" rtlCol="0" anchor="ctr"/>
          <a:lstStyle/>
          <a:p>
            <a:pPr marL="0" indent="0" algn="ctr">
              <a:buNone/>
            </a:pPr>
            <a:r>
              <a:rPr lang="en-US" sz="1800" b="1" dirty="0">
                <a:solidFill>
                  <a:srgbClr val="FFFFFF"/>
                </a:solidFill>
              </a:rPr>
              <a:t>1</a:t>
            </a:r>
            <a:endParaRPr lang="en-US" sz="1800" dirty="0"/>
          </a:p>
        </p:txBody>
      </p:sp>
      <p:sp>
        <p:nvSpPr>
          <p:cNvPr id="9" name="Text 7"/>
          <p:cNvSpPr/>
          <p:nvPr/>
        </p:nvSpPr>
        <p:spPr>
          <a:xfrm>
            <a:off x="758952" y="2971800"/>
            <a:ext cx="1545336" cy="402336"/>
          </a:xfrm>
          <a:prstGeom prst="rect">
            <a:avLst/>
          </a:prstGeom>
          <a:noFill/>
          <a:ln/>
        </p:spPr>
        <p:txBody>
          <a:bodyPr wrap="square" lIns="0" tIns="0" rIns="0" bIns="0" rtlCol="0" anchor="ctr">
            <a:normAutofit/>
          </a:bodyPr>
          <a:lstStyle/>
          <a:p>
            <a:pPr marL="0" indent="0" algn="ctr">
              <a:buNone/>
            </a:pPr>
            <a:r>
              <a:rPr lang="en-US" sz="1500" b="1" dirty="0">
                <a:solidFill>
                  <a:srgbClr val="0B2F4F"/>
                </a:solidFill>
              </a:rPr>
              <a:t>Community outreach</a:t>
            </a:r>
            <a:endParaRPr lang="en-US" sz="1500" dirty="0"/>
          </a:p>
        </p:txBody>
      </p:sp>
      <p:sp>
        <p:nvSpPr>
          <p:cNvPr id="10" name="Text 8"/>
          <p:cNvSpPr/>
          <p:nvPr/>
        </p:nvSpPr>
        <p:spPr>
          <a:xfrm>
            <a:off x="777240" y="3529584"/>
            <a:ext cx="1508760" cy="914400"/>
          </a:xfrm>
          <a:prstGeom prst="rect">
            <a:avLst/>
          </a:prstGeom>
          <a:noFill/>
          <a:ln/>
        </p:spPr>
        <p:txBody>
          <a:bodyPr wrap="square" lIns="254" tIns="254" rIns="254" bIns="254" rtlCol="0" anchor="ctr">
            <a:normAutofit/>
          </a:bodyPr>
          <a:lstStyle/>
          <a:p>
            <a:pPr marL="0" indent="0" algn="ctr">
              <a:buNone/>
            </a:pPr>
            <a:r>
              <a:rPr lang="en-US" sz="1080" dirty="0">
                <a:solidFill>
                  <a:srgbClr val="334155"/>
                </a:solidFill>
              </a:rPr>
              <a:t>Identify patients in rural and underserved areas</a:t>
            </a:r>
            <a:endParaRPr lang="en-US" sz="1080" dirty="0"/>
          </a:p>
        </p:txBody>
      </p:sp>
      <p:sp>
        <p:nvSpPr>
          <p:cNvPr id="11" name="Shape 9"/>
          <p:cNvSpPr/>
          <p:nvPr/>
        </p:nvSpPr>
        <p:spPr>
          <a:xfrm>
            <a:off x="4773168" y="2907792"/>
            <a:ext cx="438912" cy="475488"/>
          </a:xfrm>
          <a:prstGeom prst="chevron">
            <a:avLst/>
          </a:prstGeom>
          <a:solidFill>
            <a:srgbClr val="DCE7F0"/>
          </a:solidFill>
          <a:ln w="12700">
            <a:solidFill>
              <a:srgbClr val="DCE7F0"/>
            </a:solidFill>
            <a:prstDash val="solid"/>
          </a:ln>
        </p:spPr>
      </p:sp>
      <p:sp>
        <p:nvSpPr>
          <p:cNvPr id="12" name="Shape 10"/>
          <p:cNvSpPr/>
          <p:nvPr/>
        </p:nvSpPr>
        <p:spPr>
          <a:xfrm>
            <a:off x="2898648" y="1947672"/>
            <a:ext cx="1874520" cy="2880360"/>
          </a:xfrm>
          <a:prstGeom prst="roundRect">
            <a:avLst>
              <a:gd name="adj" fmla="val 1951"/>
            </a:avLst>
          </a:prstGeom>
          <a:solidFill>
            <a:srgbClr val="F0F6FB"/>
          </a:solidFill>
          <a:ln w="13970">
            <a:solidFill>
              <a:srgbClr val="D8E0E8"/>
            </a:solidFill>
            <a:prstDash val="solid"/>
          </a:ln>
          <a:effectLst>
            <a:outerShdw blurRad="13970" dist="4445" dir="2700000" algn="bl" rotWithShape="0">
              <a:srgbClr val="000000">
                <a:alpha val="10000"/>
              </a:srgbClr>
            </a:outerShdw>
          </a:effectLst>
        </p:spPr>
      </p:sp>
      <p:sp>
        <p:nvSpPr>
          <p:cNvPr id="13" name="Shape 11"/>
          <p:cNvSpPr/>
          <p:nvPr/>
        </p:nvSpPr>
        <p:spPr>
          <a:xfrm>
            <a:off x="3534156" y="2185416"/>
            <a:ext cx="603504" cy="603504"/>
          </a:xfrm>
          <a:prstGeom prst="ellipse">
            <a:avLst/>
          </a:prstGeom>
          <a:solidFill>
            <a:srgbClr val="0050A4"/>
          </a:solidFill>
          <a:ln w="12700">
            <a:solidFill>
              <a:srgbClr val="0050A4"/>
            </a:solidFill>
            <a:prstDash val="solid"/>
          </a:ln>
        </p:spPr>
      </p:sp>
      <p:sp>
        <p:nvSpPr>
          <p:cNvPr id="14" name="Text 12"/>
          <p:cNvSpPr/>
          <p:nvPr/>
        </p:nvSpPr>
        <p:spPr>
          <a:xfrm>
            <a:off x="3534156" y="2212848"/>
            <a:ext cx="603504" cy="548640"/>
          </a:xfrm>
          <a:prstGeom prst="rect">
            <a:avLst/>
          </a:prstGeom>
          <a:noFill/>
          <a:ln/>
        </p:spPr>
        <p:txBody>
          <a:bodyPr wrap="square" lIns="0" tIns="0" rIns="0" bIns="0" rtlCol="0" anchor="ctr"/>
          <a:lstStyle/>
          <a:p>
            <a:pPr marL="0" indent="0" algn="ctr">
              <a:buNone/>
            </a:pPr>
            <a:r>
              <a:rPr lang="en-US" sz="1800" b="1" dirty="0">
                <a:solidFill>
                  <a:srgbClr val="FFFFFF"/>
                </a:solidFill>
              </a:rPr>
              <a:t>2</a:t>
            </a:r>
            <a:endParaRPr lang="en-US" sz="1800" dirty="0"/>
          </a:p>
        </p:txBody>
      </p:sp>
      <p:sp>
        <p:nvSpPr>
          <p:cNvPr id="15" name="Text 13"/>
          <p:cNvSpPr/>
          <p:nvPr/>
        </p:nvSpPr>
        <p:spPr>
          <a:xfrm>
            <a:off x="3063240" y="2971800"/>
            <a:ext cx="1545336" cy="402336"/>
          </a:xfrm>
          <a:prstGeom prst="rect">
            <a:avLst/>
          </a:prstGeom>
          <a:noFill/>
          <a:ln/>
        </p:spPr>
        <p:txBody>
          <a:bodyPr wrap="square" lIns="0" tIns="0" rIns="0" bIns="0" rtlCol="0" anchor="ctr">
            <a:normAutofit/>
          </a:bodyPr>
          <a:lstStyle/>
          <a:p>
            <a:pPr marL="0" indent="0" algn="ctr">
              <a:buNone/>
            </a:pPr>
            <a:r>
              <a:rPr lang="en-US" sz="1500" b="1" dirty="0">
                <a:solidFill>
                  <a:srgbClr val="0B2F4F"/>
                </a:solidFill>
              </a:rPr>
              <a:t>Screening</a:t>
            </a:r>
            <a:endParaRPr lang="en-US" sz="1500" dirty="0"/>
          </a:p>
        </p:txBody>
      </p:sp>
      <p:sp>
        <p:nvSpPr>
          <p:cNvPr id="16" name="Text 14"/>
          <p:cNvSpPr/>
          <p:nvPr/>
        </p:nvSpPr>
        <p:spPr>
          <a:xfrm>
            <a:off x="3081528" y="3529584"/>
            <a:ext cx="1508760" cy="914400"/>
          </a:xfrm>
          <a:prstGeom prst="rect">
            <a:avLst/>
          </a:prstGeom>
          <a:noFill/>
          <a:ln/>
        </p:spPr>
        <p:txBody>
          <a:bodyPr wrap="square" lIns="254" tIns="254" rIns="254" bIns="254" rtlCol="0" anchor="ctr">
            <a:normAutofit/>
          </a:bodyPr>
          <a:lstStyle/>
          <a:p>
            <a:pPr marL="0" indent="0" algn="ctr">
              <a:buNone/>
            </a:pPr>
            <a:r>
              <a:rPr lang="en-US" sz="1080" dirty="0">
                <a:solidFill>
                  <a:srgbClr val="334155"/>
                </a:solidFill>
              </a:rPr>
              <a:t>Visual acuity, slit-lamp exam and medical assessment</a:t>
            </a:r>
            <a:endParaRPr lang="en-US" sz="1080" dirty="0"/>
          </a:p>
        </p:txBody>
      </p:sp>
      <p:sp>
        <p:nvSpPr>
          <p:cNvPr id="17" name="Shape 15"/>
          <p:cNvSpPr/>
          <p:nvPr/>
        </p:nvSpPr>
        <p:spPr>
          <a:xfrm>
            <a:off x="7077456" y="2907792"/>
            <a:ext cx="438912" cy="475488"/>
          </a:xfrm>
          <a:prstGeom prst="chevron">
            <a:avLst/>
          </a:prstGeom>
          <a:solidFill>
            <a:srgbClr val="DCE7F0"/>
          </a:solidFill>
          <a:ln w="12700">
            <a:solidFill>
              <a:srgbClr val="DCE7F0"/>
            </a:solidFill>
            <a:prstDash val="solid"/>
          </a:ln>
        </p:spPr>
      </p:sp>
      <p:sp>
        <p:nvSpPr>
          <p:cNvPr id="18" name="Shape 16"/>
          <p:cNvSpPr/>
          <p:nvPr/>
        </p:nvSpPr>
        <p:spPr>
          <a:xfrm>
            <a:off x="5202936" y="1947672"/>
            <a:ext cx="1874520" cy="2880360"/>
          </a:xfrm>
          <a:prstGeom prst="roundRect">
            <a:avLst>
              <a:gd name="adj" fmla="val 1951"/>
            </a:avLst>
          </a:prstGeom>
          <a:solidFill>
            <a:srgbClr val="FFFFFF"/>
          </a:solidFill>
          <a:ln w="13970">
            <a:solidFill>
              <a:srgbClr val="D8E0E8"/>
            </a:solidFill>
            <a:prstDash val="solid"/>
          </a:ln>
          <a:effectLst>
            <a:outerShdw blurRad="13970" dist="4445" dir="2700000" algn="bl" rotWithShape="0">
              <a:srgbClr val="000000">
                <a:alpha val="10000"/>
              </a:srgbClr>
            </a:outerShdw>
          </a:effectLst>
        </p:spPr>
      </p:sp>
      <p:sp>
        <p:nvSpPr>
          <p:cNvPr id="19" name="Shape 17"/>
          <p:cNvSpPr/>
          <p:nvPr/>
        </p:nvSpPr>
        <p:spPr>
          <a:xfrm>
            <a:off x="5838444" y="2185416"/>
            <a:ext cx="603504" cy="603504"/>
          </a:xfrm>
          <a:prstGeom prst="ellipse">
            <a:avLst/>
          </a:prstGeom>
          <a:solidFill>
            <a:srgbClr val="0050A4"/>
          </a:solidFill>
          <a:ln w="12700">
            <a:solidFill>
              <a:srgbClr val="0050A4"/>
            </a:solidFill>
            <a:prstDash val="solid"/>
          </a:ln>
        </p:spPr>
      </p:sp>
      <p:sp>
        <p:nvSpPr>
          <p:cNvPr id="20" name="Text 18"/>
          <p:cNvSpPr/>
          <p:nvPr/>
        </p:nvSpPr>
        <p:spPr>
          <a:xfrm>
            <a:off x="5838444" y="2212848"/>
            <a:ext cx="603504" cy="548640"/>
          </a:xfrm>
          <a:prstGeom prst="rect">
            <a:avLst/>
          </a:prstGeom>
          <a:noFill/>
          <a:ln/>
        </p:spPr>
        <p:txBody>
          <a:bodyPr wrap="square" lIns="0" tIns="0" rIns="0" bIns="0" rtlCol="0" anchor="ctr"/>
          <a:lstStyle/>
          <a:p>
            <a:pPr marL="0" indent="0" algn="ctr">
              <a:buNone/>
            </a:pPr>
            <a:r>
              <a:rPr lang="en-US" sz="1800" b="1" dirty="0">
                <a:solidFill>
                  <a:srgbClr val="FFFFFF"/>
                </a:solidFill>
              </a:rPr>
              <a:t>3</a:t>
            </a:r>
            <a:endParaRPr lang="en-US" sz="1800" dirty="0"/>
          </a:p>
        </p:txBody>
      </p:sp>
      <p:sp>
        <p:nvSpPr>
          <p:cNvPr id="21" name="Text 19"/>
          <p:cNvSpPr/>
          <p:nvPr/>
        </p:nvSpPr>
        <p:spPr>
          <a:xfrm>
            <a:off x="5367528" y="2971800"/>
            <a:ext cx="1545336" cy="402336"/>
          </a:xfrm>
          <a:prstGeom prst="rect">
            <a:avLst/>
          </a:prstGeom>
          <a:noFill/>
          <a:ln/>
        </p:spPr>
        <p:txBody>
          <a:bodyPr wrap="square" lIns="0" tIns="0" rIns="0" bIns="0" rtlCol="0" anchor="ctr">
            <a:normAutofit/>
          </a:bodyPr>
          <a:lstStyle/>
          <a:p>
            <a:pPr marL="0" indent="0" algn="ctr">
              <a:buNone/>
            </a:pPr>
            <a:r>
              <a:rPr lang="en-US" sz="1500" b="1" dirty="0">
                <a:solidFill>
                  <a:srgbClr val="0B2F4F"/>
                </a:solidFill>
              </a:rPr>
              <a:t>Counselling</a:t>
            </a:r>
            <a:endParaRPr lang="en-US" sz="1500" dirty="0"/>
          </a:p>
        </p:txBody>
      </p:sp>
      <p:sp>
        <p:nvSpPr>
          <p:cNvPr id="22" name="Text 20"/>
          <p:cNvSpPr/>
          <p:nvPr/>
        </p:nvSpPr>
        <p:spPr>
          <a:xfrm>
            <a:off x="5385816" y="3529584"/>
            <a:ext cx="1508760" cy="914400"/>
          </a:xfrm>
          <a:prstGeom prst="rect">
            <a:avLst/>
          </a:prstGeom>
          <a:noFill/>
          <a:ln/>
        </p:spPr>
        <p:txBody>
          <a:bodyPr wrap="square" lIns="254" tIns="254" rIns="254" bIns="254" rtlCol="0" anchor="ctr">
            <a:normAutofit/>
          </a:bodyPr>
          <a:lstStyle/>
          <a:p>
            <a:pPr marL="0" indent="0" algn="ctr">
              <a:buNone/>
            </a:pPr>
            <a:r>
              <a:rPr lang="en-US" sz="1080" dirty="0">
                <a:solidFill>
                  <a:srgbClr val="334155"/>
                </a:solidFill>
              </a:rPr>
              <a:t>Explain procedure, expectations and follow-up</a:t>
            </a:r>
            <a:endParaRPr lang="en-US" sz="1080" dirty="0"/>
          </a:p>
        </p:txBody>
      </p:sp>
      <p:sp>
        <p:nvSpPr>
          <p:cNvPr id="23" name="Shape 21"/>
          <p:cNvSpPr/>
          <p:nvPr/>
        </p:nvSpPr>
        <p:spPr>
          <a:xfrm>
            <a:off x="9381744" y="2907792"/>
            <a:ext cx="438912" cy="475488"/>
          </a:xfrm>
          <a:prstGeom prst="chevron">
            <a:avLst/>
          </a:prstGeom>
          <a:solidFill>
            <a:srgbClr val="DCE7F0"/>
          </a:solidFill>
          <a:ln w="12700">
            <a:solidFill>
              <a:srgbClr val="DCE7F0"/>
            </a:solidFill>
            <a:prstDash val="solid"/>
          </a:ln>
        </p:spPr>
      </p:sp>
      <p:sp>
        <p:nvSpPr>
          <p:cNvPr id="24" name="Shape 22"/>
          <p:cNvSpPr/>
          <p:nvPr/>
        </p:nvSpPr>
        <p:spPr>
          <a:xfrm>
            <a:off x="7507224" y="1947672"/>
            <a:ext cx="1874520" cy="2880360"/>
          </a:xfrm>
          <a:prstGeom prst="roundRect">
            <a:avLst>
              <a:gd name="adj" fmla="val 1951"/>
            </a:avLst>
          </a:prstGeom>
          <a:solidFill>
            <a:srgbClr val="F0F6FB"/>
          </a:solidFill>
          <a:ln w="13970">
            <a:solidFill>
              <a:srgbClr val="D8E0E8"/>
            </a:solidFill>
            <a:prstDash val="solid"/>
          </a:ln>
          <a:effectLst>
            <a:outerShdw blurRad="13970" dist="4445" dir="2700000" algn="bl" rotWithShape="0">
              <a:srgbClr val="000000">
                <a:alpha val="10000"/>
              </a:srgbClr>
            </a:outerShdw>
          </a:effectLst>
        </p:spPr>
      </p:sp>
      <p:sp>
        <p:nvSpPr>
          <p:cNvPr id="25" name="Shape 23"/>
          <p:cNvSpPr/>
          <p:nvPr/>
        </p:nvSpPr>
        <p:spPr>
          <a:xfrm>
            <a:off x="8142732" y="2185416"/>
            <a:ext cx="603504" cy="603504"/>
          </a:xfrm>
          <a:prstGeom prst="ellipse">
            <a:avLst/>
          </a:prstGeom>
          <a:solidFill>
            <a:srgbClr val="F7A81B"/>
          </a:solidFill>
          <a:ln w="12700">
            <a:solidFill>
              <a:srgbClr val="F7A81B"/>
            </a:solidFill>
            <a:prstDash val="solid"/>
          </a:ln>
        </p:spPr>
      </p:sp>
      <p:sp>
        <p:nvSpPr>
          <p:cNvPr id="26" name="Text 24"/>
          <p:cNvSpPr/>
          <p:nvPr/>
        </p:nvSpPr>
        <p:spPr>
          <a:xfrm>
            <a:off x="8142732" y="2212848"/>
            <a:ext cx="603504" cy="548640"/>
          </a:xfrm>
          <a:prstGeom prst="rect">
            <a:avLst/>
          </a:prstGeom>
          <a:noFill/>
          <a:ln/>
        </p:spPr>
        <p:txBody>
          <a:bodyPr wrap="square" lIns="0" tIns="0" rIns="0" bIns="0" rtlCol="0" anchor="ctr"/>
          <a:lstStyle/>
          <a:p>
            <a:pPr marL="0" indent="0" algn="ctr">
              <a:buNone/>
            </a:pPr>
            <a:r>
              <a:rPr lang="en-US" sz="1800" b="1" dirty="0">
                <a:solidFill>
                  <a:srgbClr val="FFFFFF"/>
                </a:solidFill>
              </a:rPr>
              <a:t>4</a:t>
            </a:r>
            <a:endParaRPr lang="en-US" sz="1800" dirty="0"/>
          </a:p>
        </p:txBody>
      </p:sp>
      <p:sp>
        <p:nvSpPr>
          <p:cNvPr id="27" name="Text 25"/>
          <p:cNvSpPr/>
          <p:nvPr/>
        </p:nvSpPr>
        <p:spPr>
          <a:xfrm>
            <a:off x="7671816" y="2971800"/>
            <a:ext cx="1545336" cy="402336"/>
          </a:xfrm>
          <a:prstGeom prst="rect">
            <a:avLst/>
          </a:prstGeom>
          <a:noFill/>
          <a:ln/>
        </p:spPr>
        <p:txBody>
          <a:bodyPr wrap="square" lIns="0" tIns="0" rIns="0" bIns="0" rtlCol="0" anchor="ctr">
            <a:normAutofit/>
          </a:bodyPr>
          <a:lstStyle/>
          <a:p>
            <a:pPr marL="0" indent="0" algn="ctr">
              <a:buNone/>
            </a:pPr>
            <a:r>
              <a:rPr lang="en-US" sz="1500" b="1" dirty="0">
                <a:solidFill>
                  <a:srgbClr val="0B2F4F"/>
                </a:solidFill>
              </a:rPr>
              <a:t>Surgery</a:t>
            </a:r>
            <a:endParaRPr lang="en-US" sz="1500" dirty="0"/>
          </a:p>
        </p:txBody>
      </p:sp>
      <p:sp>
        <p:nvSpPr>
          <p:cNvPr id="28" name="Text 26"/>
          <p:cNvSpPr/>
          <p:nvPr/>
        </p:nvSpPr>
        <p:spPr>
          <a:xfrm>
            <a:off x="7690104" y="3529584"/>
            <a:ext cx="1508760" cy="914400"/>
          </a:xfrm>
          <a:prstGeom prst="rect">
            <a:avLst/>
          </a:prstGeom>
          <a:noFill/>
          <a:ln/>
        </p:spPr>
        <p:txBody>
          <a:bodyPr wrap="square" lIns="254" tIns="254" rIns="254" bIns="254" rtlCol="0" anchor="ctr">
            <a:normAutofit/>
          </a:bodyPr>
          <a:lstStyle/>
          <a:p>
            <a:pPr marL="0" indent="0" algn="ctr">
              <a:buNone/>
            </a:pPr>
            <a:r>
              <a:rPr lang="en-US" sz="1080" dirty="0">
                <a:solidFill>
                  <a:srgbClr val="334155"/>
                </a:solidFill>
              </a:rPr>
              <a:t>Cataract operation with intraocular lens implantation</a:t>
            </a:r>
            <a:endParaRPr lang="en-US" sz="1080" dirty="0"/>
          </a:p>
        </p:txBody>
      </p:sp>
      <p:sp>
        <p:nvSpPr>
          <p:cNvPr id="29" name="Shape 27"/>
          <p:cNvSpPr/>
          <p:nvPr/>
        </p:nvSpPr>
        <p:spPr>
          <a:xfrm>
            <a:off x="9811512" y="1947672"/>
            <a:ext cx="1874520" cy="2880360"/>
          </a:xfrm>
          <a:prstGeom prst="roundRect">
            <a:avLst>
              <a:gd name="adj" fmla="val 1951"/>
            </a:avLst>
          </a:prstGeom>
          <a:solidFill>
            <a:srgbClr val="FFFFFF"/>
          </a:solidFill>
          <a:ln w="13970">
            <a:solidFill>
              <a:srgbClr val="D8E0E8"/>
            </a:solidFill>
            <a:prstDash val="solid"/>
          </a:ln>
          <a:effectLst>
            <a:outerShdw blurRad="13970" dist="4445" dir="2700000" algn="bl" rotWithShape="0">
              <a:srgbClr val="000000">
                <a:alpha val="10000"/>
              </a:srgbClr>
            </a:outerShdw>
          </a:effectLst>
        </p:spPr>
      </p:sp>
      <p:sp>
        <p:nvSpPr>
          <p:cNvPr id="30" name="Shape 28"/>
          <p:cNvSpPr/>
          <p:nvPr/>
        </p:nvSpPr>
        <p:spPr>
          <a:xfrm>
            <a:off x="10447020" y="2185416"/>
            <a:ext cx="603504" cy="603504"/>
          </a:xfrm>
          <a:prstGeom prst="ellipse">
            <a:avLst/>
          </a:prstGeom>
          <a:solidFill>
            <a:srgbClr val="0050A4"/>
          </a:solidFill>
          <a:ln w="12700">
            <a:solidFill>
              <a:srgbClr val="0050A4"/>
            </a:solidFill>
            <a:prstDash val="solid"/>
          </a:ln>
        </p:spPr>
      </p:sp>
      <p:sp>
        <p:nvSpPr>
          <p:cNvPr id="31" name="Text 29"/>
          <p:cNvSpPr/>
          <p:nvPr/>
        </p:nvSpPr>
        <p:spPr>
          <a:xfrm>
            <a:off x="10447020" y="2212848"/>
            <a:ext cx="603504" cy="548640"/>
          </a:xfrm>
          <a:prstGeom prst="rect">
            <a:avLst/>
          </a:prstGeom>
          <a:noFill/>
          <a:ln/>
        </p:spPr>
        <p:txBody>
          <a:bodyPr wrap="square" lIns="0" tIns="0" rIns="0" bIns="0" rtlCol="0" anchor="ctr"/>
          <a:lstStyle/>
          <a:p>
            <a:pPr marL="0" indent="0" algn="ctr">
              <a:buNone/>
            </a:pPr>
            <a:r>
              <a:rPr lang="en-US" sz="1800" b="1" dirty="0">
                <a:solidFill>
                  <a:srgbClr val="FFFFFF"/>
                </a:solidFill>
              </a:rPr>
              <a:t>5</a:t>
            </a:r>
            <a:endParaRPr lang="en-US" sz="1800" dirty="0"/>
          </a:p>
        </p:txBody>
      </p:sp>
      <p:sp>
        <p:nvSpPr>
          <p:cNvPr id="32" name="Text 30"/>
          <p:cNvSpPr/>
          <p:nvPr/>
        </p:nvSpPr>
        <p:spPr>
          <a:xfrm>
            <a:off x="9976104" y="2971800"/>
            <a:ext cx="1545336" cy="402336"/>
          </a:xfrm>
          <a:prstGeom prst="rect">
            <a:avLst/>
          </a:prstGeom>
          <a:noFill/>
          <a:ln/>
        </p:spPr>
        <p:txBody>
          <a:bodyPr wrap="square" lIns="0" tIns="0" rIns="0" bIns="0" rtlCol="0" anchor="ctr">
            <a:normAutofit/>
          </a:bodyPr>
          <a:lstStyle/>
          <a:p>
            <a:pPr marL="0" indent="0" algn="ctr">
              <a:buNone/>
            </a:pPr>
            <a:r>
              <a:rPr lang="en-US" sz="1500" b="1" dirty="0">
                <a:solidFill>
                  <a:srgbClr val="0B2F4F"/>
                </a:solidFill>
              </a:rPr>
              <a:t>Follow-up</a:t>
            </a:r>
            <a:endParaRPr lang="en-US" sz="1500" dirty="0"/>
          </a:p>
        </p:txBody>
      </p:sp>
      <p:sp>
        <p:nvSpPr>
          <p:cNvPr id="33" name="Text 31"/>
          <p:cNvSpPr/>
          <p:nvPr/>
        </p:nvSpPr>
        <p:spPr>
          <a:xfrm>
            <a:off x="9994392" y="3529584"/>
            <a:ext cx="1508760" cy="914400"/>
          </a:xfrm>
          <a:prstGeom prst="rect">
            <a:avLst/>
          </a:prstGeom>
          <a:noFill/>
          <a:ln/>
        </p:spPr>
        <p:txBody>
          <a:bodyPr wrap="square" lIns="254" tIns="254" rIns="254" bIns="254" rtlCol="0" anchor="ctr">
            <a:normAutofit/>
          </a:bodyPr>
          <a:lstStyle/>
          <a:p>
            <a:pPr marL="0" indent="0" algn="ctr">
              <a:buNone/>
            </a:pPr>
            <a:r>
              <a:rPr lang="en-US" sz="1080" dirty="0">
                <a:solidFill>
                  <a:srgbClr val="334155"/>
                </a:solidFill>
              </a:rPr>
              <a:t>Post-operative review, medicines and outcome check</a:t>
            </a:r>
            <a:endParaRPr lang="en-US" sz="1080" dirty="0"/>
          </a:p>
        </p:txBody>
      </p:sp>
      <p:sp>
        <p:nvSpPr>
          <p:cNvPr id="34" name="Shape 32"/>
          <p:cNvSpPr/>
          <p:nvPr/>
        </p:nvSpPr>
        <p:spPr>
          <a:xfrm>
            <a:off x="1719072" y="5285232"/>
            <a:ext cx="8732520" cy="502920"/>
          </a:xfrm>
          <a:prstGeom prst="roundRect">
            <a:avLst>
              <a:gd name="adj" fmla="val 9091"/>
            </a:avLst>
          </a:prstGeom>
          <a:solidFill>
            <a:srgbClr val="FFF4D9"/>
          </a:solidFill>
          <a:ln w="12700">
            <a:solidFill>
              <a:srgbClr val="FFF4D9"/>
            </a:solidFill>
            <a:prstDash val="solid"/>
          </a:ln>
        </p:spPr>
      </p:sp>
      <p:sp>
        <p:nvSpPr>
          <p:cNvPr id="35" name="Text 33"/>
          <p:cNvSpPr/>
          <p:nvPr/>
        </p:nvSpPr>
        <p:spPr>
          <a:xfrm>
            <a:off x="1965960" y="5440680"/>
            <a:ext cx="8229600" cy="201168"/>
          </a:xfrm>
          <a:prstGeom prst="rect">
            <a:avLst/>
          </a:prstGeom>
          <a:noFill/>
          <a:ln/>
        </p:spPr>
        <p:txBody>
          <a:bodyPr wrap="square" lIns="0" tIns="0" rIns="0" bIns="0" rtlCol="0" anchor="ctr"/>
          <a:lstStyle/>
          <a:p>
            <a:pPr marL="0" indent="0" algn="ctr">
              <a:buNone/>
            </a:pPr>
            <a:r>
              <a:rPr lang="en-US" sz="1300" b="1" dirty="0">
                <a:solidFill>
                  <a:srgbClr val="0B2F4F"/>
                </a:solidFill>
              </a:rPr>
              <a:t>The principle is straightforward: donor confidence → organised care → measurable patient benefit.</a:t>
            </a:r>
            <a:endParaRPr lang="en-US" sz="1300" dirty="0"/>
          </a:p>
        </p:txBody>
      </p:sp>
      <p:sp>
        <p:nvSpPr>
          <p:cNvPr id="36" name="Slide Number Placeholder 0"/>
          <p:cNvSpPr>
            <a:spLocks noGrp="1"/>
          </p:cNvSpPr>
          <p:nvPr>
            <p:ph type="sldNum" sz="quarter" idx="4294967295"/>
          </p:nvPr>
        </p:nvSpPr>
        <p:spPr>
          <a:xfrm>
            <a:off x="11759184" y="6446520"/>
            <a:ext cx="201168"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A3B8"/>
                </a:solidFill>
                <a:latin typeface="Aptos"/>
                <a:ea typeface="Aptos"/>
                <a:cs typeface="Aptos"/>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621792" y="429768"/>
            <a:ext cx="8138160" cy="493776"/>
          </a:xfrm>
          <a:prstGeom prst="rect">
            <a:avLst/>
          </a:prstGeom>
          <a:noFill/>
          <a:ln/>
        </p:spPr>
        <p:txBody>
          <a:bodyPr wrap="square" lIns="0" tIns="0" rIns="0" bIns="0" rtlCol="0" anchor="ctr">
            <a:normAutofit/>
          </a:bodyPr>
          <a:lstStyle/>
          <a:p>
            <a:pPr marL="0" indent="0">
              <a:buNone/>
            </a:pPr>
            <a:r>
              <a:rPr lang="en-US" sz="2700" b="1" dirty="0">
                <a:solidFill>
                  <a:srgbClr val="0B2F4F"/>
                </a:solidFill>
                <a:latin typeface="Aptos Display" pitchFamily="34" charset="0"/>
                <a:ea typeface="Aptos Display" pitchFamily="34" charset="-122"/>
                <a:cs typeface="Aptos Display" pitchFamily="34" charset="-120"/>
              </a:rPr>
              <a:t>Our wider eye-care mission</a:t>
            </a:r>
            <a:endParaRPr lang="en-US" sz="2700" dirty="0"/>
          </a:p>
        </p:txBody>
      </p:sp>
      <p:sp>
        <p:nvSpPr>
          <p:cNvPr id="3" name="Text 1"/>
          <p:cNvSpPr/>
          <p:nvPr/>
        </p:nvSpPr>
        <p:spPr>
          <a:xfrm>
            <a:off x="640080" y="960120"/>
            <a:ext cx="8961120" cy="347472"/>
          </a:xfrm>
          <a:prstGeom prst="rect">
            <a:avLst/>
          </a:prstGeom>
          <a:noFill/>
          <a:ln/>
        </p:spPr>
        <p:txBody>
          <a:bodyPr wrap="square" lIns="0" tIns="0" rIns="0" bIns="0" rtlCol="0" anchor="ctr">
            <a:normAutofit/>
          </a:bodyPr>
          <a:lstStyle/>
          <a:p>
            <a:pPr marL="0" indent="0">
              <a:buNone/>
            </a:pPr>
            <a:r>
              <a:rPr lang="en-US" sz="1330" dirty="0">
                <a:solidFill>
                  <a:srgbClr val="64748B"/>
                </a:solidFill>
              </a:rPr>
              <a:t>Cataract surgery is the entry point — the long-term goal is a stronger local eye-care system.</a:t>
            </a:r>
            <a:endParaRPr lang="en-US" sz="1330" dirty="0"/>
          </a:p>
        </p:txBody>
      </p:sp>
      <p:sp>
        <p:nvSpPr>
          <p:cNvPr id="4" name="Shape 2"/>
          <p:cNvSpPr/>
          <p:nvPr/>
        </p:nvSpPr>
        <p:spPr>
          <a:xfrm>
            <a:off x="640080" y="1362456"/>
            <a:ext cx="960120" cy="0"/>
          </a:xfrm>
          <a:prstGeom prst="line">
            <a:avLst/>
          </a:prstGeom>
          <a:noFill/>
          <a:ln w="50800">
            <a:solidFill>
              <a:srgbClr val="F7A81B"/>
            </a:solidFill>
            <a:prstDash val="solid"/>
          </a:ln>
        </p:spPr>
      </p:sp>
      <p:sp>
        <p:nvSpPr>
          <p:cNvPr id="5" name="Shape 3"/>
          <p:cNvSpPr/>
          <p:nvPr/>
        </p:nvSpPr>
        <p:spPr>
          <a:xfrm>
            <a:off x="685800" y="1764792"/>
            <a:ext cx="5358384" cy="1572768"/>
          </a:xfrm>
          <a:prstGeom prst="roundRect">
            <a:avLst>
              <a:gd name="adj" fmla="val 2907"/>
            </a:avLst>
          </a:prstGeom>
          <a:solidFill>
            <a:srgbClr val="FFFFFF"/>
          </a:solidFill>
          <a:ln w="12700">
            <a:solidFill>
              <a:srgbClr val="D8E0E8"/>
            </a:solidFill>
            <a:prstDash val="solid"/>
          </a:ln>
          <a:effectLst>
            <a:outerShdw blurRad="15240" dist="3810" dir="2700000" algn="bl" rotWithShape="0">
              <a:srgbClr val="000000">
                <a:alpha val="8000"/>
              </a:srgbClr>
            </a:outerShdw>
          </a:effectLst>
        </p:spPr>
      </p:sp>
      <p:sp>
        <p:nvSpPr>
          <p:cNvPr id="6" name="Shape 4"/>
          <p:cNvSpPr/>
          <p:nvPr/>
        </p:nvSpPr>
        <p:spPr>
          <a:xfrm>
            <a:off x="685800" y="1764792"/>
            <a:ext cx="164592" cy="1572768"/>
          </a:xfrm>
          <a:prstGeom prst="rect">
            <a:avLst/>
          </a:prstGeom>
          <a:solidFill>
            <a:srgbClr val="0050A4"/>
          </a:solidFill>
          <a:ln w="12700">
            <a:solidFill>
              <a:srgbClr val="0050A4"/>
            </a:solidFill>
            <a:prstDash val="solid"/>
          </a:ln>
        </p:spPr>
      </p:sp>
      <p:sp>
        <p:nvSpPr>
          <p:cNvPr id="7" name="Shape 5"/>
          <p:cNvSpPr/>
          <p:nvPr/>
        </p:nvSpPr>
        <p:spPr>
          <a:xfrm>
            <a:off x="1069848" y="2112264"/>
            <a:ext cx="658368" cy="658368"/>
          </a:xfrm>
          <a:prstGeom prst="ellipse">
            <a:avLst/>
          </a:prstGeom>
          <a:solidFill>
            <a:srgbClr val="EAF3FB"/>
          </a:solidFill>
          <a:ln w="12700">
            <a:solidFill>
              <a:srgbClr val="EAF3FB"/>
            </a:solidFill>
            <a:prstDash val="solid"/>
          </a:ln>
        </p:spPr>
      </p:sp>
      <p:sp>
        <p:nvSpPr>
          <p:cNvPr id="8" name="Shape 6"/>
          <p:cNvSpPr/>
          <p:nvPr/>
        </p:nvSpPr>
        <p:spPr>
          <a:xfrm>
            <a:off x="1243584" y="2304288"/>
            <a:ext cx="310896" cy="310896"/>
          </a:xfrm>
          <a:prstGeom prst="ellipse">
            <a:avLst/>
          </a:prstGeom>
          <a:solidFill>
            <a:srgbClr val="0050A4"/>
          </a:solidFill>
          <a:ln w="12700">
            <a:solidFill>
              <a:srgbClr val="0050A4"/>
            </a:solidFill>
            <a:prstDash val="solid"/>
          </a:ln>
        </p:spPr>
      </p:sp>
      <p:sp>
        <p:nvSpPr>
          <p:cNvPr id="9" name="Text 7"/>
          <p:cNvSpPr/>
          <p:nvPr/>
        </p:nvSpPr>
        <p:spPr>
          <a:xfrm>
            <a:off x="1947672" y="2075688"/>
            <a:ext cx="3639312" cy="320040"/>
          </a:xfrm>
          <a:prstGeom prst="rect">
            <a:avLst/>
          </a:prstGeom>
          <a:noFill/>
          <a:ln/>
        </p:spPr>
        <p:txBody>
          <a:bodyPr wrap="square" lIns="0" tIns="0" rIns="0" bIns="0" rtlCol="0" anchor="ctr"/>
          <a:lstStyle/>
          <a:p>
            <a:pPr marL="0" indent="0">
              <a:buNone/>
            </a:pPr>
            <a:r>
              <a:rPr lang="en-US" sz="1550" b="1" dirty="0">
                <a:solidFill>
                  <a:srgbClr val="0B2F4F"/>
                </a:solidFill>
              </a:rPr>
              <a:t>CATARACT</a:t>
            </a:r>
            <a:endParaRPr lang="en-US" sz="1550" dirty="0"/>
          </a:p>
        </p:txBody>
      </p:sp>
      <p:sp>
        <p:nvSpPr>
          <p:cNvPr id="10" name="Text 8"/>
          <p:cNvSpPr/>
          <p:nvPr/>
        </p:nvSpPr>
        <p:spPr>
          <a:xfrm>
            <a:off x="1947672" y="2514600"/>
            <a:ext cx="3639312" cy="530352"/>
          </a:xfrm>
          <a:prstGeom prst="rect">
            <a:avLst/>
          </a:prstGeom>
          <a:noFill/>
          <a:ln/>
        </p:spPr>
        <p:txBody>
          <a:bodyPr wrap="square" lIns="0" tIns="0" rIns="0" bIns="0" rtlCol="0" anchor="ctr">
            <a:normAutofit/>
          </a:bodyPr>
          <a:lstStyle/>
          <a:p>
            <a:pPr marL="0" indent="0">
              <a:buNone/>
            </a:pPr>
            <a:r>
              <a:rPr lang="en-US" sz="1180" dirty="0">
                <a:solidFill>
                  <a:srgbClr val="334155"/>
                </a:solidFill>
              </a:rPr>
              <a:t>Free surgery for patients who cannot otherwise afford treatment</a:t>
            </a:r>
            <a:endParaRPr lang="en-US" sz="1180" dirty="0"/>
          </a:p>
        </p:txBody>
      </p:sp>
      <p:sp>
        <p:nvSpPr>
          <p:cNvPr id="11" name="Shape 9"/>
          <p:cNvSpPr/>
          <p:nvPr/>
        </p:nvSpPr>
        <p:spPr>
          <a:xfrm>
            <a:off x="6144768" y="1764792"/>
            <a:ext cx="5358384" cy="1572768"/>
          </a:xfrm>
          <a:prstGeom prst="roundRect">
            <a:avLst>
              <a:gd name="adj" fmla="val 2907"/>
            </a:avLst>
          </a:prstGeom>
          <a:solidFill>
            <a:srgbClr val="FFFFFF"/>
          </a:solidFill>
          <a:ln w="12700">
            <a:solidFill>
              <a:srgbClr val="D8E0E8"/>
            </a:solidFill>
            <a:prstDash val="solid"/>
          </a:ln>
          <a:effectLst>
            <a:outerShdw blurRad="15240" dist="3810" dir="2700000" algn="bl" rotWithShape="0">
              <a:srgbClr val="000000">
                <a:alpha val="8000"/>
              </a:srgbClr>
            </a:outerShdw>
          </a:effectLst>
        </p:spPr>
      </p:sp>
      <p:sp>
        <p:nvSpPr>
          <p:cNvPr id="12" name="Shape 10"/>
          <p:cNvSpPr/>
          <p:nvPr/>
        </p:nvSpPr>
        <p:spPr>
          <a:xfrm>
            <a:off x="6144768" y="1764792"/>
            <a:ext cx="164592" cy="1572768"/>
          </a:xfrm>
          <a:prstGeom prst="rect">
            <a:avLst/>
          </a:prstGeom>
          <a:solidFill>
            <a:srgbClr val="1F8A8A"/>
          </a:solidFill>
          <a:ln w="12700">
            <a:solidFill>
              <a:srgbClr val="1F8A8A"/>
            </a:solidFill>
            <a:prstDash val="solid"/>
          </a:ln>
        </p:spPr>
      </p:sp>
      <p:sp>
        <p:nvSpPr>
          <p:cNvPr id="13" name="Shape 11"/>
          <p:cNvSpPr/>
          <p:nvPr/>
        </p:nvSpPr>
        <p:spPr>
          <a:xfrm>
            <a:off x="6528816" y="2112264"/>
            <a:ext cx="658368" cy="658368"/>
          </a:xfrm>
          <a:prstGeom prst="ellipse">
            <a:avLst/>
          </a:prstGeom>
          <a:solidFill>
            <a:srgbClr val="E8F5F5"/>
          </a:solidFill>
          <a:ln w="12700">
            <a:solidFill>
              <a:srgbClr val="E8F5F5"/>
            </a:solidFill>
            <a:prstDash val="solid"/>
          </a:ln>
        </p:spPr>
      </p:sp>
      <p:sp>
        <p:nvSpPr>
          <p:cNvPr id="14" name="Shape 12"/>
          <p:cNvSpPr/>
          <p:nvPr/>
        </p:nvSpPr>
        <p:spPr>
          <a:xfrm>
            <a:off x="6702552" y="2304288"/>
            <a:ext cx="310896" cy="310896"/>
          </a:xfrm>
          <a:prstGeom prst="ellipse">
            <a:avLst/>
          </a:prstGeom>
          <a:solidFill>
            <a:srgbClr val="1F8A8A"/>
          </a:solidFill>
          <a:ln w="12700">
            <a:solidFill>
              <a:srgbClr val="1F8A8A"/>
            </a:solidFill>
            <a:prstDash val="solid"/>
          </a:ln>
        </p:spPr>
      </p:sp>
      <p:sp>
        <p:nvSpPr>
          <p:cNvPr id="15" name="Text 13"/>
          <p:cNvSpPr/>
          <p:nvPr/>
        </p:nvSpPr>
        <p:spPr>
          <a:xfrm>
            <a:off x="7406640" y="2075688"/>
            <a:ext cx="3639312" cy="320040"/>
          </a:xfrm>
          <a:prstGeom prst="rect">
            <a:avLst/>
          </a:prstGeom>
          <a:noFill/>
          <a:ln/>
        </p:spPr>
        <p:txBody>
          <a:bodyPr wrap="square" lIns="0" tIns="0" rIns="0" bIns="0" rtlCol="0" anchor="ctr"/>
          <a:lstStyle/>
          <a:p>
            <a:pPr marL="0" indent="0">
              <a:buNone/>
            </a:pPr>
            <a:r>
              <a:rPr lang="en-US" sz="1550" b="1" dirty="0">
                <a:solidFill>
                  <a:srgbClr val="0B2F4F"/>
                </a:solidFill>
              </a:rPr>
              <a:t>DIABETIC RETINOPATHY</a:t>
            </a:r>
            <a:endParaRPr lang="en-US" sz="1550" dirty="0"/>
          </a:p>
        </p:txBody>
      </p:sp>
      <p:sp>
        <p:nvSpPr>
          <p:cNvPr id="16" name="Text 14"/>
          <p:cNvSpPr/>
          <p:nvPr/>
        </p:nvSpPr>
        <p:spPr>
          <a:xfrm>
            <a:off x="7406640" y="2514600"/>
            <a:ext cx="3639312" cy="530352"/>
          </a:xfrm>
          <a:prstGeom prst="rect">
            <a:avLst/>
          </a:prstGeom>
          <a:noFill/>
          <a:ln/>
        </p:spPr>
        <p:txBody>
          <a:bodyPr wrap="square" lIns="0" tIns="0" rIns="0" bIns="0" rtlCol="0" anchor="ctr">
            <a:normAutofit/>
          </a:bodyPr>
          <a:lstStyle/>
          <a:p>
            <a:pPr marL="0" indent="0">
              <a:buNone/>
            </a:pPr>
            <a:r>
              <a:rPr lang="en-US" sz="1180" dirty="0">
                <a:solidFill>
                  <a:srgbClr val="334155"/>
                </a:solidFill>
              </a:rPr>
              <a:t>Screening and referral for people at risk of avoidable retinal vision loss</a:t>
            </a:r>
            <a:endParaRPr lang="en-US" sz="1180" dirty="0"/>
          </a:p>
        </p:txBody>
      </p:sp>
      <p:sp>
        <p:nvSpPr>
          <p:cNvPr id="17" name="Shape 15"/>
          <p:cNvSpPr/>
          <p:nvPr/>
        </p:nvSpPr>
        <p:spPr>
          <a:xfrm>
            <a:off x="685800" y="3867912"/>
            <a:ext cx="5358384" cy="1572768"/>
          </a:xfrm>
          <a:prstGeom prst="roundRect">
            <a:avLst>
              <a:gd name="adj" fmla="val 2907"/>
            </a:avLst>
          </a:prstGeom>
          <a:solidFill>
            <a:srgbClr val="FFFFFF"/>
          </a:solidFill>
          <a:ln w="12700">
            <a:solidFill>
              <a:srgbClr val="D8E0E8"/>
            </a:solidFill>
            <a:prstDash val="solid"/>
          </a:ln>
          <a:effectLst>
            <a:outerShdw blurRad="15240" dist="3810" dir="2700000" algn="bl" rotWithShape="0">
              <a:srgbClr val="000000">
                <a:alpha val="8000"/>
              </a:srgbClr>
            </a:outerShdw>
          </a:effectLst>
        </p:spPr>
      </p:sp>
      <p:sp>
        <p:nvSpPr>
          <p:cNvPr id="18" name="Shape 16"/>
          <p:cNvSpPr/>
          <p:nvPr/>
        </p:nvSpPr>
        <p:spPr>
          <a:xfrm>
            <a:off x="685800" y="3867912"/>
            <a:ext cx="164592" cy="1572768"/>
          </a:xfrm>
          <a:prstGeom prst="rect">
            <a:avLst/>
          </a:prstGeom>
          <a:solidFill>
            <a:srgbClr val="4F8A5B"/>
          </a:solidFill>
          <a:ln w="12700">
            <a:solidFill>
              <a:srgbClr val="4F8A5B"/>
            </a:solidFill>
            <a:prstDash val="solid"/>
          </a:ln>
        </p:spPr>
      </p:sp>
      <p:sp>
        <p:nvSpPr>
          <p:cNvPr id="19" name="Shape 17"/>
          <p:cNvSpPr/>
          <p:nvPr/>
        </p:nvSpPr>
        <p:spPr>
          <a:xfrm>
            <a:off x="1069848" y="4215384"/>
            <a:ext cx="658368" cy="658368"/>
          </a:xfrm>
          <a:prstGeom prst="ellipse">
            <a:avLst/>
          </a:prstGeom>
          <a:solidFill>
            <a:srgbClr val="EDF6EE"/>
          </a:solidFill>
          <a:ln w="12700">
            <a:solidFill>
              <a:srgbClr val="EDF6EE"/>
            </a:solidFill>
            <a:prstDash val="solid"/>
          </a:ln>
        </p:spPr>
      </p:sp>
      <p:sp>
        <p:nvSpPr>
          <p:cNvPr id="20" name="Shape 18"/>
          <p:cNvSpPr/>
          <p:nvPr/>
        </p:nvSpPr>
        <p:spPr>
          <a:xfrm>
            <a:off x="1243584" y="4407408"/>
            <a:ext cx="310896" cy="310896"/>
          </a:xfrm>
          <a:prstGeom prst="ellipse">
            <a:avLst/>
          </a:prstGeom>
          <a:solidFill>
            <a:srgbClr val="4F8A5B"/>
          </a:solidFill>
          <a:ln w="12700">
            <a:solidFill>
              <a:srgbClr val="4F8A5B"/>
            </a:solidFill>
            <a:prstDash val="solid"/>
          </a:ln>
        </p:spPr>
      </p:sp>
      <p:sp>
        <p:nvSpPr>
          <p:cNvPr id="21" name="Text 19"/>
          <p:cNvSpPr/>
          <p:nvPr/>
        </p:nvSpPr>
        <p:spPr>
          <a:xfrm>
            <a:off x="1947672" y="4178808"/>
            <a:ext cx="3639312" cy="320040"/>
          </a:xfrm>
          <a:prstGeom prst="rect">
            <a:avLst/>
          </a:prstGeom>
          <a:noFill/>
          <a:ln/>
        </p:spPr>
        <p:txBody>
          <a:bodyPr wrap="square" lIns="0" tIns="0" rIns="0" bIns="0" rtlCol="0" anchor="ctr"/>
          <a:lstStyle/>
          <a:p>
            <a:pPr marL="0" indent="0">
              <a:buNone/>
            </a:pPr>
            <a:r>
              <a:rPr lang="en-US" sz="1550" b="1" dirty="0">
                <a:solidFill>
                  <a:srgbClr val="0B2F4F"/>
                </a:solidFill>
              </a:rPr>
              <a:t>RURAL OUTREACH</a:t>
            </a:r>
            <a:endParaRPr lang="en-US" sz="1550" dirty="0"/>
          </a:p>
        </p:txBody>
      </p:sp>
      <p:sp>
        <p:nvSpPr>
          <p:cNvPr id="22" name="Text 20"/>
          <p:cNvSpPr/>
          <p:nvPr/>
        </p:nvSpPr>
        <p:spPr>
          <a:xfrm>
            <a:off x="1947672" y="4617720"/>
            <a:ext cx="3639312" cy="530352"/>
          </a:xfrm>
          <a:prstGeom prst="rect">
            <a:avLst/>
          </a:prstGeom>
          <a:noFill/>
          <a:ln/>
        </p:spPr>
        <p:txBody>
          <a:bodyPr wrap="square" lIns="0" tIns="0" rIns="0" bIns="0" rtlCol="0" anchor="ctr">
            <a:normAutofit/>
          </a:bodyPr>
          <a:lstStyle/>
          <a:p>
            <a:pPr marL="0" indent="0">
              <a:buNone/>
            </a:pPr>
            <a:r>
              <a:rPr lang="en-US" sz="1180" dirty="0">
                <a:solidFill>
                  <a:srgbClr val="334155"/>
                </a:solidFill>
              </a:rPr>
              <a:t>Bring screening closer to communities with transport and access barriers</a:t>
            </a:r>
            <a:endParaRPr lang="en-US" sz="1180" dirty="0"/>
          </a:p>
        </p:txBody>
      </p:sp>
      <p:sp>
        <p:nvSpPr>
          <p:cNvPr id="23" name="Shape 21"/>
          <p:cNvSpPr/>
          <p:nvPr/>
        </p:nvSpPr>
        <p:spPr>
          <a:xfrm>
            <a:off x="6144768" y="3867912"/>
            <a:ext cx="5358384" cy="1572768"/>
          </a:xfrm>
          <a:prstGeom prst="roundRect">
            <a:avLst>
              <a:gd name="adj" fmla="val 2907"/>
            </a:avLst>
          </a:prstGeom>
          <a:solidFill>
            <a:srgbClr val="FFFFFF"/>
          </a:solidFill>
          <a:ln w="12700">
            <a:solidFill>
              <a:srgbClr val="D8E0E8"/>
            </a:solidFill>
            <a:prstDash val="solid"/>
          </a:ln>
          <a:effectLst>
            <a:outerShdw blurRad="15240" dist="3810" dir="2700000" algn="bl" rotWithShape="0">
              <a:srgbClr val="000000">
                <a:alpha val="8000"/>
              </a:srgbClr>
            </a:outerShdw>
          </a:effectLst>
        </p:spPr>
      </p:sp>
      <p:sp>
        <p:nvSpPr>
          <p:cNvPr id="24" name="Shape 22"/>
          <p:cNvSpPr/>
          <p:nvPr/>
        </p:nvSpPr>
        <p:spPr>
          <a:xfrm>
            <a:off x="6144768" y="3867912"/>
            <a:ext cx="164592" cy="1572768"/>
          </a:xfrm>
          <a:prstGeom prst="rect">
            <a:avLst/>
          </a:prstGeom>
          <a:solidFill>
            <a:srgbClr val="F7A81B"/>
          </a:solidFill>
          <a:ln w="12700">
            <a:solidFill>
              <a:srgbClr val="F7A81B"/>
            </a:solidFill>
            <a:prstDash val="solid"/>
          </a:ln>
        </p:spPr>
      </p:sp>
      <p:sp>
        <p:nvSpPr>
          <p:cNvPr id="25" name="Shape 23"/>
          <p:cNvSpPr/>
          <p:nvPr/>
        </p:nvSpPr>
        <p:spPr>
          <a:xfrm>
            <a:off x="6528816" y="4215384"/>
            <a:ext cx="658368" cy="658368"/>
          </a:xfrm>
          <a:prstGeom prst="ellipse">
            <a:avLst/>
          </a:prstGeom>
          <a:solidFill>
            <a:srgbClr val="FFF4D9"/>
          </a:solidFill>
          <a:ln w="12700">
            <a:solidFill>
              <a:srgbClr val="FFF4D9"/>
            </a:solidFill>
            <a:prstDash val="solid"/>
          </a:ln>
        </p:spPr>
      </p:sp>
      <p:sp>
        <p:nvSpPr>
          <p:cNvPr id="26" name="Shape 24"/>
          <p:cNvSpPr/>
          <p:nvPr/>
        </p:nvSpPr>
        <p:spPr>
          <a:xfrm>
            <a:off x="6702552" y="4407408"/>
            <a:ext cx="310896" cy="310896"/>
          </a:xfrm>
          <a:prstGeom prst="ellipse">
            <a:avLst/>
          </a:prstGeom>
          <a:solidFill>
            <a:srgbClr val="F7A81B"/>
          </a:solidFill>
          <a:ln w="12700">
            <a:solidFill>
              <a:srgbClr val="F7A81B"/>
            </a:solidFill>
            <a:prstDash val="solid"/>
          </a:ln>
        </p:spPr>
      </p:sp>
      <p:sp>
        <p:nvSpPr>
          <p:cNvPr id="27" name="Text 25"/>
          <p:cNvSpPr/>
          <p:nvPr/>
        </p:nvSpPr>
        <p:spPr>
          <a:xfrm>
            <a:off x="7406640" y="4178808"/>
            <a:ext cx="3639312" cy="320040"/>
          </a:xfrm>
          <a:prstGeom prst="rect">
            <a:avLst/>
          </a:prstGeom>
          <a:noFill/>
          <a:ln/>
        </p:spPr>
        <p:txBody>
          <a:bodyPr wrap="square" lIns="0" tIns="0" rIns="0" bIns="0" rtlCol="0" anchor="ctr"/>
          <a:lstStyle/>
          <a:p>
            <a:pPr marL="0" indent="0">
              <a:buNone/>
            </a:pPr>
            <a:r>
              <a:rPr lang="en-US" sz="1550" b="1" dirty="0">
                <a:solidFill>
                  <a:srgbClr val="0B2F4F"/>
                </a:solidFill>
              </a:rPr>
              <a:t>TRAINING</a:t>
            </a:r>
            <a:endParaRPr lang="en-US" sz="1550" dirty="0"/>
          </a:p>
        </p:txBody>
      </p:sp>
      <p:sp>
        <p:nvSpPr>
          <p:cNvPr id="28" name="Text 26"/>
          <p:cNvSpPr/>
          <p:nvPr/>
        </p:nvSpPr>
        <p:spPr>
          <a:xfrm>
            <a:off x="7406640" y="4617720"/>
            <a:ext cx="3639312" cy="530352"/>
          </a:xfrm>
          <a:prstGeom prst="rect">
            <a:avLst/>
          </a:prstGeom>
          <a:noFill/>
          <a:ln/>
        </p:spPr>
        <p:txBody>
          <a:bodyPr wrap="square" lIns="0" tIns="0" rIns="0" bIns="0" rtlCol="0" anchor="ctr">
            <a:normAutofit/>
          </a:bodyPr>
          <a:lstStyle/>
          <a:p>
            <a:pPr marL="0" indent="0">
              <a:buNone/>
            </a:pPr>
            <a:r>
              <a:rPr lang="en-US" sz="1180" dirty="0">
                <a:solidFill>
                  <a:srgbClr val="334155"/>
                </a:solidFill>
              </a:rPr>
              <a:t>Build skills among allied health staff and young eye-care professionals</a:t>
            </a:r>
            <a:endParaRPr lang="en-US" sz="1180" dirty="0"/>
          </a:p>
        </p:txBody>
      </p:sp>
      <p:sp>
        <p:nvSpPr>
          <p:cNvPr id="29" name="Slide Number Placeholder 0"/>
          <p:cNvSpPr>
            <a:spLocks noGrp="1"/>
          </p:cNvSpPr>
          <p:nvPr>
            <p:ph type="sldNum" sz="quarter" idx="4294967295"/>
          </p:nvPr>
        </p:nvSpPr>
        <p:spPr>
          <a:xfrm>
            <a:off x="11759184" y="6446520"/>
            <a:ext cx="201168"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A3B8"/>
                </a:solidFill>
                <a:latin typeface="Aptos"/>
                <a:ea typeface="Aptos"/>
                <a:cs typeface="Aptos"/>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621792" y="429768"/>
            <a:ext cx="8138160" cy="493776"/>
          </a:xfrm>
          <a:prstGeom prst="rect">
            <a:avLst/>
          </a:prstGeom>
          <a:noFill/>
          <a:ln/>
        </p:spPr>
        <p:txBody>
          <a:bodyPr wrap="square" lIns="0" tIns="0" rIns="0" bIns="0" rtlCol="0" anchor="ctr">
            <a:normAutofit/>
          </a:bodyPr>
          <a:lstStyle/>
          <a:p>
            <a:pPr marL="0" indent="0">
              <a:buNone/>
            </a:pPr>
            <a:r>
              <a:rPr lang="en-US" sz="2700" b="1" dirty="0">
                <a:solidFill>
                  <a:srgbClr val="0B2F4F"/>
                </a:solidFill>
                <a:latin typeface="Aptos Display" pitchFamily="34" charset="0"/>
                <a:ea typeface="Aptos Display" pitchFamily="34" charset="-122"/>
                <a:cs typeface="Aptos Display" pitchFamily="34" charset="-120"/>
              </a:rPr>
              <a:t>Basel → Pakistan: knowledge, friendship and service</a:t>
            </a:r>
            <a:endParaRPr lang="en-US" sz="2700" dirty="0"/>
          </a:p>
        </p:txBody>
      </p:sp>
      <p:sp>
        <p:nvSpPr>
          <p:cNvPr id="3" name="Text 1"/>
          <p:cNvSpPr/>
          <p:nvPr/>
        </p:nvSpPr>
        <p:spPr>
          <a:xfrm>
            <a:off x="640080" y="960120"/>
            <a:ext cx="8961120" cy="347472"/>
          </a:xfrm>
          <a:prstGeom prst="rect">
            <a:avLst/>
          </a:prstGeom>
          <a:noFill/>
          <a:ln/>
        </p:spPr>
        <p:txBody>
          <a:bodyPr wrap="square" lIns="0" tIns="0" rIns="0" bIns="0" rtlCol="0" anchor="ctr">
            <a:normAutofit/>
          </a:bodyPr>
          <a:lstStyle/>
          <a:p>
            <a:pPr marL="0" indent="0">
              <a:buNone/>
            </a:pPr>
            <a:r>
              <a:rPr lang="en-US" sz="1330" dirty="0">
                <a:solidFill>
                  <a:srgbClr val="64748B"/>
                </a:solidFill>
              </a:rPr>
              <a:t>My relationship with Basel has become a practical bridge for eye care.</a:t>
            </a:r>
            <a:endParaRPr lang="en-US" sz="1330" dirty="0"/>
          </a:p>
        </p:txBody>
      </p:sp>
      <p:sp>
        <p:nvSpPr>
          <p:cNvPr id="4" name="Shape 2"/>
          <p:cNvSpPr/>
          <p:nvPr/>
        </p:nvSpPr>
        <p:spPr>
          <a:xfrm>
            <a:off x="640080" y="1362456"/>
            <a:ext cx="960120" cy="0"/>
          </a:xfrm>
          <a:prstGeom prst="line">
            <a:avLst/>
          </a:prstGeom>
          <a:noFill/>
          <a:ln w="50800">
            <a:solidFill>
              <a:srgbClr val="F7A81B"/>
            </a:solidFill>
            <a:prstDash val="solid"/>
          </a:ln>
        </p:spPr>
      </p:sp>
      <p:sp>
        <p:nvSpPr>
          <p:cNvPr id="5" name="Shape 3"/>
          <p:cNvSpPr/>
          <p:nvPr/>
        </p:nvSpPr>
        <p:spPr>
          <a:xfrm>
            <a:off x="1143000" y="3337560"/>
            <a:ext cx="9646920" cy="0"/>
          </a:xfrm>
          <a:prstGeom prst="line">
            <a:avLst/>
          </a:prstGeom>
          <a:noFill/>
          <a:ln w="50800">
            <a:solidFill>
              <a:srgbClr val="0050A4"/>
            </a:solidFill>
            <a:prstDash val="solid"/>
          </a:ln>
        </p:spPr>
      </p:sp>
      <p:sp>
        <p:nvSpPr>
          <p:cNvPr id="6" name="Shape 4"/>
          <p:cNvSpPr/>
          <p:nvPr/>
        </p:nvSpPr>
        <p:spPr>
          <a:xfrm>
            <a:off x="987552" y="3182112"/>
            <a:ext cx="310896" cy="310896"/>
          </a:xfrm>
          <a:prstGeom prst="ellipse">
            <a:avLst/>
          </a:prstGeom>
          <a:solidFill>
            <a:srgbClr val="0050A4"/>
          </a:solidFill>
          <a:ln w="25400">
            <a:solidFill>
              <a:srgbClr val="FFFFFF"/>
            </a:solidFill>
            <a:prstDash val="solid"/>
          </a:ln>
        </p:spPr>
      </p:sp>
      <p:sp>
        <p:nvSpPr>
          <p:cNvPr id="7" name="Text 5"/>
          <p:cNvSpPr/>
          <p:nvPr/>
        </p:nvSpPr>
        <p:spPr>
          <a:xfrm>
            <a:off x="411480" y="1901952"/>
            <a:ext cx="1463040" cy="256032"/>
          </a:xfrm>
          <a:prstGeom prst="rect">
            <a:avLst/>
          </a:prstGeom>
          <a:noFill/>
          <a:ln/>
        </p:spPr>
        <p:txBody>
          <a:bodyPr wrap="square" lIns="0" tIns="0" rIns="0" bIns="0" rtlCol="0" anchor="ctr">
            <a:normAutofit/>
          </a:bodyPr>
          <a:lstStyle/>
          <a:p>
            <a:pPr marL="0" indent="0" algn="ctr">
              <a:buNone/>
            </a:pPr>
            <a:r>
              <a:rPr lang="en-US" sz="1000" b="1" dirty="0">
                <a:solidFill>
                  <a:srgbClr val="0050A4"/>
                </a:solidFill>
              </a:rPr>
              <a:t>FEB–OCT 2025</a:t>
            </a:r>
            <a:endParaRPr lang="en-US" sz="1000" dirty="0"/>
          </a:p>
        </p:txBody>
      </p:sp>
      <p:sp>
        <p:nvSpPr>
          <p:cNvPr id="8" name="Text 6"/>
          <p:cNvSpPr/>
          <p:nvPr/>
        </p:nvSpPr>
        <p:spPr>
          <a:xfrm>
            <a:off x="45720" y="2267712"/>
            <a:ext cx="2194560" cy="621792"/>
          </a:xfrm>
          <a:prstGeom prst="rect">
            <a:avLst/>
          </a:prstGeom>
          <a:noFill/>
          <a:ln/>
        </p:spPr>
        <p:txBody>
          <a:bodyPr wrap="square" lIns="0" tIns="0" rIns="0" bIns="0" rtlCol="0" anchor="ctr">
            <a:normAutofit/>
          </a:bodyPr>
          <a:lstStyle/>
          <a:p>
            <a:pPr marL="0" indent="0" algn="ctr">
              <a:buNone/>
            </a:pPr>
            <a:r>
              <a:rPr lang="en-US" sz="1330" b="1" dirty="0">
                <a:solidFill>
                  <a:srgbClr val="0B2F4F"/>
                </a:solidFill>
              </a:rPr>
              <a:t>Medical Retina</a:t>
            </a:r>
            <a:endParaRPr lang="en-US" sz="1330" dirty="0"/>
          </a:p>
          <a:p>
            <a:pPr marL="0" indent="0" algn="ctr">
              <a:buNone/>
            </a:pPr>
            <a:r>
              <a:rPr lang="en-US" sz="1330" b="1" dirty="0">
                <a:solidFill>
                  <a:srgbClr val="0B2F4F"/>
                </a:solidFill>
              </a:rPr>
              <a:t>fellowship / visiting scholarship</a:t>
            </a:r>
            <a:endParaRPr lang="en-US" sz="1330" dirty="0"/>
          </a:p>
        </p:txBody>
      </p:sp>
      <p:sp>
        <p:nvSpPr>
          <p:cNvPr id="9" name="Text 7"/>
          <p:cNvSpPr/>
          <p:nvPr/>
        </p:nvSpPr>
        <p:spPr>
          <a:xfrm>
            <a:off x="91440" y="3630168"/>
            <a:ext cx="2103120" cy="457200"/>
          </a:xfrm>
          <a:prstGeom prst="rect">
            <a:avLst/>
          </a:prstGeom>
          <a:noFill/>
          <a:ln/>
        </p:spPr>
        <p:txBody>
          <a:bodyPr wrap="square" lIns="0" tIns="0" rIns="0" bIns="0" rtlCol="0" anchor="ctr">
            <a:normAutofit/>
          </a:bodyPr>
          <a:lstStyle/>
          <a:p>
            <a:pPr marL="0" indent="0" algn="ctr">
              <a:buNone/>
            </a:pPr>
            <a:r>
              <a:rPr lang="en-US" sz="1050" dirty="0">
                <a:solidFill>
                  <a:srgbClr val="64748B"/>
                </a:solidFill>
              </a:rPr>
              <a:t>University Eye Hospital Basel</a:t>
            </a:r>
            <a:endParaRPr lang="en-US" sz="1050" dirty="0"/>
          </a:p>
        </p:txBody>
      </p:sp>
      <p:sp>
        <p:nvSpPr>
          <p:cNvPr id="10" name="Shape 8"/>
          <p:cNvSpPr/>
          <p:nvPr/>
        </p:nvSpPr>
        <p:spPr>
          <a:xfrm>
            <a:off x="4215384" y="3182112"/>
            <a:ext cx="310896" cy="310896"/>
          </a:xfrm>
          <a:prstGeom prst="ellipse">
            <a:avLst/>
          </a:prstGeom>
          <a:solidFill>
            <a:srgbClr val="0050A4"/>
          </a:solidFill>
          <a:ln w="25400">
            <a:solidFill>
              <a:srgbClr val="FFFFFF"/>
            </a:solidFill>
            <a:prstDash val="solid"/>
          </a:ln>
        </p:spPr>
      </p:sp>
      <p:sp>
        <p:nvSpPr>
          <p:cNvPr id="11" name="Text 9"/>
          <p:cNvSpPr/>
          <p:nvPr/>
        </p:nvSpPr>
        <p:spPr>
          <a:xfrm>
            <a:off x="3639312" y="1901952"/>
            <a:ext cx="1463040" cy="256032"/>
          </a:xfrm>
          <a:prstGeom prst="rect">
            <a:avLst/>
          </a:prstGeom>
          <a:noFill/>
          <a:ln/>
        </p:spPr>
        <p:txBody>
          <a:bodyPr wrap="square" lIns="0" tIns="0" rIns="0" bIns="0" rtlCol="0" anchor="ctr">
            <a:normAutofit/>
          </a:bodyPr>
          <a:lstStyle/>
          <a:p>
            <a:pPr marL="0" indent="0" algn="ctr">
              <a:buNone/>
            </a:pPr>
            <a:r>
              <a:rPr lang="en-US" sz="1000" b="1" dirty="0">
                <a:solidFill>
                  <a:srgbClr val="0050A4"/>
                </a:solidFill>
              </a:rPr>
              <a:t>2025</a:t>
            </a:r>
            <a:endParaRPr lang="en-US" sz="1000" dirty="0"/>
          </a:p>
        </p:txBody>
      </p:sp>
      <p:sp>
        <p:nvSpPr>
          <p:cNvPr id="12" name="Text 10"/>
          <p:cNvSpPr/>
          <p:nvPr/>
        </p:nvSpPr>
        <p:spPr>
          <a:xfrm>
            <a:off x="3273552" y="2267712"/>
            <a:ext cx="2194560" cy="621792"/>
          </a:xfrm>
          <a:prstGeom prst="rect">
            <a:avLst/>
          </a:prstGeom>
          <a:noFill/>
          <a:ln/>
        </p:spPr>
        <p:txBody>
          <a:bodyPr wrap="square" lIns="0" tIns="0" rIns="0" bIns="0" rtlCol="0" anchor="ctr">
            <a:normAutofit/>
          </a:bodyPr>
          <a:lstStyle/>
          <a:p>
            <a:pPr marL="0" indent="0" algn="ctr">
              <a:buNone/>
            </a:pPr>
            <a:r>
              <a:rPr lang="en-US" sz="1330" b="1" dirty="0">
                <a:solidFill>
                  <a:srgbClr val="0B2F4F"/>
                </a:solidFill>
              </a:rPr>
              <a:t>Rotary partnership</a:t>
            </a:r>
            <a:endParaRPr lang="en-US" sz="1330" dirty="0"/>
          </a:p>
          <a:p>
            <a:pPr marL="0" indent="0" algn="ctr">
              <a:buNone/>
            </a:pPr>
            <a:r>
              <a:rPr lang="en-US" sz="1330" b="1" dirty="0">
                <a:solidFill>
                  <a:srgbClr val="0B2F4F"/>
                </a:solidFill>
              </a:rPr>
              <a:t>strengthened</a:t>
            </a:r>
            <a:endParaRPr lang="en-US" sz="1330" dirty="0"/>
          </a:p>
        </p:txBody>
      </p:sp>
      <p:sp>
        <p:nvSpPr>
          <p:cNvPr id="13" name="Text 11"/>
          <p:cNvSpPr/>
          <p:nvPr/>
        </p:nvSpPr>
        <p:spPr>
          <a:xfrm>
            <a:off x="3319272" y="3630168"/>
            <a:ext cx="2103120" cy="457200"/>
          </a:xfrm>
          <a:prstGeom prst="rect">
            <a:avLst/>
          </a:prstGeom>
          <a:noFill/>
          <a:ln/>
        </p:spPr>
        <p:txBody>
          <a:bodyPr wrap="square" lIns="0" tIns="0" rIns="0" bIns="0" rtlCol="0" anchor="ctr">
            <a:normAutofit/>
          </a:bodyPr>
          <a:lstStyle/>
          <a:p>
            <a:pPr marL="0" indent="0" algn="ctr">
              <a:buNone/>
            </a:pPr>
            <a:r>
              <a:rPr lang="en-US" sz="1050" dirty="0">
                <a:solidFill>
                  <a:srgbClr val="64748B"/>
                </a:solidFill>
              </a:rPr>
              <a:t>Allschwil – Regio Basel</a:t>
            </a:r>
            <a:endParaRPr lang="en-US" sz="1050" dirty="0"/>
          </a:p>
        </p:txBody>
      </p:sp>
      <p:sp>
        <p:nvSpPr>
          <p:cNvPr id="14" name="Shape 12"/>
          <p:cNvSpPr/>
          <p:nvPr/>
        </p:nvSpPr>
        <p:spPr>
          <a:xfrm>
            <a:off x="7434072" y="3182112"/>
            <a:ext cx="310896" cy="310896"/>
          </a:xfrm>
          <a:prstGeom prst="ellipse">
            <a:avLst/>
          </a:prstGeom>
          <a:solidFill>
            <a:srgbClr val="F7A81B"/>
          </a:solidFill>
          <a:ln w="25400">
            <a:solidFill>
              <a:srgbClr val="FFFFFF"/>
            </a:solidFill>
            <a:prstDash val="solid"/>
          </a:ln>
        </p:spPr>
      </p:sp>
      <p:sp>
        <p:nvSpPr>
          <p:cNvPr id="15" name="Text 13"/>
          <p:cNvSpPr/>
          <p:nvPr/>
        </p:nvSpPr>
        <p:spPr>
          <a:xfrm>
            <a:off x="6858000" y="1901952"/>
            <a:ext cx="1463040" cy="256032"/>
          </a:xfrm>
          <a:prstGeom prst="rect">
            <a:avLst/>
          </a:prstGeom>
          <a:noFill/>
          <a:ln/>
        </p:spPr>
        <p:txBody>
          <a:bodyPr wrap="square" lIns="0" tIns="0" rIns="0" bIns="0" rtlCol="0" anchor="ctr">
            <a:normAutofit/>
          </a:bodyPr>
          <a:lstStyle/>
          <a:p>
            <a:pPr marL="0" indent="0" algn="ctr">
              <a:buNone/>
            </a:pPr>
            <a:r>
              <a:rPr lang="en-US" sz="1000" b="1" dirty="0">
                <a:solidFill>
                  <a:srgbClr val="F7A81B"/>
                </a:solidFill>
              </a:rPr>
              <a:t>2026</a:t>
            </a:r>
            <a:endParaRPr lang="en-US" sz="1000" dirty="0"/>
          </a:p>
        </p:txBody>
      </p:sp>
      <p:sp>
        <p:nvSpPr>
          <p:cNvPr id="16" name="Text 14"/>
          <p:cNvSpPr/>
          <p:nvPr/>
        </p:nvSpPr>
        <p:spPr>
          <a:xfrm>
            <a:off x="6492240" y="2267712"/>
            <a:ext cx="2194560" cy="621792"/>
          </a:xfrm>
          <a:prstGeom prst="rect">
            <a:avLst/>
          </a:prstGeom>
          <a:noFill/>
          <a:ln/>
        </p:spPr>
        <p:txBody>
          <a:bodyPr wrap="square" lIns="0" tIns="0" rIns="0" bIns="0" rtlCol="0" anchor="ctr">
            <a:normAutofit/>
          </a:bodyPr>
          <a:lstStyle/>
          <a:p>
            <a:pPr marL="0" indent="0" algn="ctr">
              <a:buNone/>
            </a:pPr>
            <a:r>
              <a:rPr lang="en-US" sz="1330" b="1" dirty="0">
                <a:solidFill>
                  <a:srgbClr val="0B2F4F"/>
                </a:solidFill>
              </a:rPr>
              <a:t>20 cataract surgeries</a:t>
            </a:r>
            <a:endParaRPr lang="en-US" sz="1330" dirty="0"/>
          </a:p>
          <a:p>
            <a:pPr marL="0" indent="0" algn="ctr">
              <a:buNone/>
            </a:pPr>
            <a:r>
              <a:rPr lang="en-US" sz="1330" b="1" dirty="0">
                <a:solidFill>
                  <a:srgbClr val="0B2F4F"/>
                </a:solidFill>
              </a:rPr>
              <a:t>completed</a:t>
            </a:r>
            <a:endParaRPr lang="en-US" sz="1330" dirty="0"/>
          </a:p>
        </p:txBody>
      </p:sp>
      <p:sp>
        <p:nvSpPr>
          <p:cNvPr id="17" name="Text 15"/>
          <p:cNvSpPr/>
          <p:nvPr/>
        </p:nvSpPr>
        <p:spPr>
          <a:xfrm>
            <a:off x="6537960" y="3630168"/>
            <a:ext cx="2103120" cy="457200"/>
          </a:xfrm>
          <a:prstGeom prst="rect">
            <a:avLst/>
          </a:prstGeom>
          <a:noFill/>
          <a:ln/>
        </p:spPr>
        <p:txBody>
          <a:bodyPr wrap="square" lIns="0" tIns="0" rIns="0" bIns="0" rtlCol="0" anchor="ctr">
            <a:normAutofit/>
          </a:bodyPr>
          <a:lstStyle/>
          <a:p>
            <a:pPr marL="0" indent="0" algn="ctr">
              <a:buNone/>
            </a:pPr>
            <a:r>
              <a:rPr lang="en-US" sz="1050" dirty="0">
                <a:solidFill>
                  <a:srgbClr val="64748B"/>
                </a:solidFill>
              </a:rPr>
              <a:t>UDWHO Pakistan</a:t>
            </a:r>
            <a:endParaRPr lang="en-US" sz="1050" dirty="0"/>
          </a:p>
        </p:txBody>
      </p:sp>
      <p:sp>
        <p:nvSpPr>
          <p:cNvPr id="18" name="Shape 16"/>
          <p:cNvSpPr/>
          <p:nvPr/>
        </p:nvSpPr>
        <p:spPr>
          <a:xfrm>
            <a:off x="10652760" y="3182112"/>
            <a:ext cx="310896" cy="310896"/>
          </a:xfrm>
          <a:prstGeom prst="ellipse">
            <a:avLst/>
          </a:prstGeom>
          <a:solidFill>
            <a:srgbClr val="0050A4"/>
          </a:solidFill>
          <a:ln w="25400">
            <a:solidFill>
              <a:srgbClr val="FFFFFF"/>
            </a:solidFill>
            <a:prstDash val="solid"/>
          </a:ln>
        </p:spPr>
      </p:sp>
      <p:sp>
        <p:nvSpPr>
          <p:cNvPr id="19" name="Text 17"/>
          <p:cNvSpPr/>
          <p:nvPr/>
        </p:nvSpPr>
        <p:spPr>
          <a:xfrm>
            <a:off x="10076688" y="1901952"/>
            <a:ext cx="1463040" cy="256032"/>
          </a:xfrm>
          <a:prstGeom prst="rect">
            <a:avLst/>
          </a:prstGeom>
          <a:noFill/>
          <a:ln/>
        </p:spPr>
        <p:txBody>
          <a:bodyPr wrap="square" lIns="0" tIns="0" rIns="0" bIns="0" rtlCol="0" anchor="ctr">
            <a:normAutofit/>
          </a:bodyPr>
          <a:lstStyle/>
          <a:p>
            <a:pPr marL="0" indent="0" algn="ctr">
              <a:buNone/>
            </a:pPr>
            <a:r>
              <a:rPr lang="en-US" sz="1000" b="1" dirty="0">
                <a:solidFill>
                  <a:srgbClr val="0050A4"/>
                </a:solidFill>
              </a:rPr>
              <a:t>TODAY</a:t>
            </a:r>
            <a:endParaRPr lang="en-US" sz="1000" dirty="0"/>
          </a:p>
        </p:txBody>
      </p:sp>
      <p:sp>
        <p:nvSpPr>
          <p:cNvPr id="20" name="Text 18"/>
          <p:cNvSpPr/>
          <p:nvPr/>
        </p:nvSpPr>
        <p:spPr>
          <a:xfrm>
            <a:off x="9710928" y="2267712"/>
            <a:ext cx="2194560" cy="621792"/>
          </a:xfrm>
          <a:prstGeom prst="rect">
            <a:avLst/>
          </a:prstGeom>
          <a:noFill/>
          <a:ln/>
        </p:spPr>
        <p:txBody>
          <a:bodyPr wrap="square" lIns="0" tIns="0" rIns="0" bIns="0" rtlCol="0" anchor="ctr">
            <a:normAutofit/>
          </a:bodyPr>
          <a:lstStyle/>
          <a:p>
            <a:pPr marL="0" indent="0" algn="ctr">
              <a:buNone/>
            </a:pPr>
            <a:r>
              <a:rPr lang="en-US" sz="1330" b="1" dirty="0">
                <a:solidFill>
                  <a:srgbClr val="0B2F4F"/>
                </a:solidFill>
              </a:rPr>
              <a:t>Share results &amp;</a:t>
            </a:r>
            <a:endParaRPr lang="en-US" sz="1330" dirty="0"/>
          </a:p>
          <a:p>
            <a:pPr marL="0" indent="0" algn="ctr">
              <a:buNone/>
            </a:pPr>
            <a:r>
              <a:rPr lang="en-US" sz="1330" b="1" dirty="0">
                <a:solidFill>
                  <a:srgbClr val="0B2F4F"/>
                </a:solidFill>
              </a:rPr>
              <a:t>shape the next chapter</a:t>
            </a:r>
            <a:endParaRPr lang="en-US" sz="1330" dirty="0"/>
          </a:p>
        </p:txBody>
      </p:sp>
      <p:sp>
        <p:nvSpPr>
          <p:cNvPr id="21" name="Text 19"/>
          <p:cNvSpPr/>
          <p:nvPr/>
        </p:nvSpPr>
        <p:spPr>
          <a:xfrm>
            <a:off x="9756648" y="3630168"/>
            <a:ext cx="2103120" cy="457200"/>
          </a:xfrm>
          <a:prstGeom prst="rect">
            <a:avLst/>
          </a:prstGeom>
          <a:noFill/>
          <a:ln/>
        </p:spPr>
        <p:txBody>
          <a:bodyPr wrap="square" lIns="0" tIns="0" rIns="0" bIns="0" rtlCol="0" anchor="ctr">
            <a:normAutofit/>
          </a:bodyPr>
          <a:lstStyle/>
          <a:p>
            <a:pPr marL="0" indent="0" algn="ctr">
              <a:buNone/>
            </a:pPr>
            <a:r>
              <a:rPr lang="en-US" sz="1050" dirty="0">
                <a:solidFill>
                  <a:srgbClr val="64748B"/>
                </a:solidFill>
              </a:rPr>
              <a:t>Basel ↔ Daska</a:t>
            </a:r>
            <a:endParaRPr lang="en-US" sz="1050" dirty="0"/>
          </a:p>
        </p:txBody>
      </p:sp>
      <p:sp>
        <p:nvSpPr>
          <p:cNvPr id="22" name="Shape 20"/>
          <p:cNvSpPr/>
          <p:nvPr/>
        </p:nvSpPr>
        <p:spPr>
          <a:xfrm>
            <a:off x="1417320" y="4709160"/>
            <a:ext cx="9345168" cy="896112"/>
          </a:xfrm>
          <a:prstGeom prst="roundRect">
            <a:avLst>
              <a:gd name="adj" fmla="val 5102"/>
            </a:avLst>
          </a:prstGeom>
          <a:solidFill>
            <a:srgbClr val="0B2F4F"/>
          </a:solidFill>
          <a:ln w="12700">
            <a:solidFill>
              <a:srgbClr val="0B2F4F"/>
            </a:solidFill>
            <a:prstDash val="solid"/>
          </a:ln>
        </p:spPr>
      </p:sp>
      <p:sp>
        <p:nvSpPr>
          <p:cNvPr id="23" name="Text 21"/>
          <p:cNvSpPr/>
          <p:nvPr/>
        </p:nvSpPr>
        <p:spPr>
          <a:xfrm>
            <a:off x="1755648" y="4974336"/>
            <a:ext cx="8668512" cy="384048"/>
          </a:xfrm>
          <a:prstGeom prst="rect">
            <a:avLst/>
          </a:prstGeom>
          <a:noFill/>
          <a:ln/>
        </p:spPr>
        <p:txBody>
          <a:bodyPr wrap="square" lIns="0" tIns="0" rIns="0" bIns="0" rtlCol="0" anchor="ctr">
            <a:normAutofit/>
          </a:bodyPr>
          <a:lstStyle/>
          <a:p>
            <a:pPr marL="0" indent="0" algn="ctr">
              <a:buNone/>
            </a:pPr>
            <a:r>
              <a:rPr lang="en-US" sz="1430" dirty="0">
                <a:solidFill>
                  <a:srgbClr val="FFFFFF"/>
                </a:solidFill>
              </a:rPr>
              <a:t>What began as professional learning in Basel has grown into a relationship that can move knowledge, goodwill and practical resources toward patients who need them.</a:t>
            </a:r>
            <a:endParaRPr lang="en-US" sz="1430" dirty="0"/>
          </a:p>
        </p:txBody>
      </p:sp>
      <p:sp>
        <p:nvSpPr>
          <p:cNvPr id="25" name="Slide Number Placeholder 0"/>
          <p:cNvSpPr>
            <a:spLocks noGrp="1"/>
          </p:cNvSpPr>
          <p:nvPr>
            <p:ph type="sldNum" sz="quarter" idx="4294967295"/>
          </p:nvPr>
        </p:nvSpPr>
        <p:spPr>
          <a:xfrm>
            <a:off x="11759184" y="6446520"/>
            <a:ext cx="201168"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A3B8"/>
                </a:solidFill>
                <a:latin typeface="Aptos"/>
                <a:ea typeface="Aptos"/>
                <a:cs typeface="Aptos"/>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621792" y="429768"/>
            <a:ext cx="8138160" cy="493776"/>
          </a:xfrm>
          <a:prstGeom prst="rect">
            <a:avLst/>
          </a:prstGeom>
          <a:noFill/>
          <a:ln/>
        </p:spPr>
        <p:txBody>
          <a:bodyPr wrap="square" lIns="0" tIns="0" rIns="0" bIns="0" rtlCol="0" anchor="ctr">
            <a:normAutofit/>
          </a:bodyPr>
          <a:lstStyle/>
          <a:p>
            <a:pPr marL="0" indent="0">
              <a:buNone/>
            </a:pPr>
            <a:r>
              <a:rPr lang="en-US" sz="2700" b="1" dirty="0">
                <a:solidFill>
                  <a:srgbClr val="0B2F4F"/>
                </a:solidFill>
                <a:latin typeface="Aptos Display" pitchFamily="34" charset="0"/>
                <a:ea typeface="Aptos Display" pitchFamily="34" charset="-122"/>
                <a:cs typeface="Aptos Display" pitchFamily="34" charset="-120"/>
              </a:rPr>
              <a:t>The next chapter: a scalable monthly model</a:t>
            </a:r>
            <a:endParaRPr lang="en-US" sz="2700" dirty="0"/>
          </a:p>
        </p:txBody>
      </p:sp>
      <p:sp>
        <p:nvSpPr>
          <p:cNvPr id="3" name="Text 1"/>
          <p:cNvSpPr/>
          <p:nvPr/>
        </p:nvSpPr>
        <p:spPr>
          <a:xfrm>
            <a:off x="640080" y="960120"/>
            <a:ext cx="8961120" cy="347472"/>
          </a:xfrm>
          <a:prstGeom prst="rect">
            <a:avLst/>
          </a:prstGeom>
          <a:noFill/>
          <a:ln/>
        </p:spPr>
        <p:txBody>
          <a:bodyPr wrap="square" lIns="0" tIns="0" rIns="0" bIns="0" rtlCol="0" anchor="ctr">
            <a:normAutofit/>
          </a:bodyPr>
          <a:lstStyle/>
          <a:p>
            <a:pPr marL="0" indent="0">
              <a:buNone/>
            </a:pPr>
            <a:r>
              <a:rPr lang="en-US" sz="1330" dirty="0">
                <a:solidFill>
                  <a:srgbClr val="64748B"/>
                </a:solidFill>
              </a:rPr>
              <a:t>UDWHO’s working target is 100 free cataract surgeries per month.</a:t>
            </a:r>
            <a:endParaRPr lang="en-US" sz="1330" dirty="0"/>
          </a:p>
        </p:txBody>
      </p:sp>
      <p:sp>
        <p:nvSpPr>
          <p:cNvPr id="4" name="Shape 2"/>
          <p:cNvSpPr/>
          <p:nvPr/>
        </p:nvSpPr>
        <p:spPr>
          <a:xfrm>
            <a:off x="640080" y="1362456"/>
            <a:ext cx="960120" cy="0"/>
          </a:xfrm>
          <a:prstGeom prst="line">
            <a:avLst/>
          </a:prstGeom>
          <a:noFill/>
          <a:ln w="50800">
            <a:solidFill>
              <a:srgbClr val="F7A81B"/>
            </a:solidFill>
            <a:prstDash val="solid"/>
          </a:ln>
        </p:spPr>
      </p:sp>
      <p:sp>
        <p:nvSpPr>
          <p:cNvPr id="5" name="Shape 3"/>
          <p:cNvSpPr/>
          <p:nvPr/>
        </p:nvSpPr>
        <p:spPr>
          <a:xfrm>
            <a:off x="685800" y="1719072"/>
            <a:ext cx="3794760" cy="4169664"/>
          </a:xfrm>
          <a:prstGeom prst="roundRect">
            <a:avLst>
              <a:gd name="adj" fmla="val 1205"/>
            </a:avLst>
          </a:prstGeom>
          <a:solidFill>
            <a:srgbClr val="0B2F4F"/>
          </a:solidFill>
          <a:ln w="12700">
            <a:solidFill>
              <a:srgbClr val="0B2F4F"/>
            </a:solidFill>
            <a:prstDash val="solid"/>
          </a:ln>
        </p:spPr>
      </p:sp>
      <p:sp>
        <p:nvSpPr>
          <p:cNvPr id="6" name="Text 4"/>
          <p:cNvSpPr/>
          <p:nvPr/>
        </p:nvSpPr>
        <p:spPr>
          <a:xfrm>
            <a:off x="1097280" y="1938528"/>
            <a:ext cx="2971800" cy="749808"/>
          </a:xfrm>
          <a:prstGeom prst="rect">
            <a:avLst/>
          </a:prstGeom>
          <a:noFill/>
          <a:ln/>
        </p:spPr>
        <p:txBody>
          <a:bodyPr wrap="square" lIns="0" tIns="0" rIns="0" bIns="0" rtlCol="0" anchor="ctr"/>
          <a:lstStyle/>
          <a:p>
            <a:pPr marL="0" indent="0" algn="ctr">
              <a:buNone/>
            </a:pPr>
            <a:r>
              <a:rPr lang="en-US" sz="5800" b="1" dirty="0">
                <a:solidFill>
                  <a:srgbClr val="F7A81B"/>
                </a:solidFill>
              </a:rPr>
              <a:t>100</a:t>
            </a:r>
            <a:endParaRPr lang="en-US" sz="5800" dirty="0"/>
          </a:p>
        </p:txBody>
      </p:sp>
      <p:sp>
        <p:nvSpPr>
          <p:cNvPr id="7" name="Text 5"/>
          <p:cNvSpPr/>
          <p:nvPr/>
        </p:nvSpPr>
        <p:spPr>
          <a:xfrm>
            <a:off x="1143000" y="2907792"/>
            <a:ext cx="2880360" cy="384048"/>
          </a:xfrm>
          <a:prstGeom prst="rect">
            <a:avLst/>
          </a:prstGeom>
          <a:noFill/>
          <a:ln/>
        </p:spPr>
        <p:txBody>
          <a:bodyPr wrap="square" lIns="0" tIns="0" rIns="0" bIns="0" rtlCol="0" anchor="ctr"/>
          <a:lstStyle/>
          <a:p>
            <a:pPr marL="0" indent="0" algn="ctr">
              <a:buNone/>
            </a:pPr>
            <a:r>
              <a:rPr lang="en-US" sz="1700" b="1" dirty="0">
                <a:solidFill>
                  <a:srgbClr val="FFFFFF"/>
                </a:solidFill>
              </a:rPr>
              <a:t>surgeries / month</a:t>
            </a:r>
            <a:endParaRPr lang="en-US" sz="1700" dirty="0"/>
          </a:p>
        </p:txBody>
      </p:sp>
      <p:sp>
        <p:nvSpPr>
          <p:cNvPr id="8" name="Text 6"/>
          <p:cNvSpPr/>
          <p:nvPr/>
        </p:nvSpPr>
        <p:spPr>
          <a:xfrm>
            <a:off x="1078992" y="3685032"/>
            <a:ext cx="3035808" cy="914400"/>
          </a:xfrm>
          <a:prstGeom prst="rect">
            <a:avLst/>
          </a:prstGeom>
          <a:noFill/>
          <a:ln/>
        </p:spPr>
        <p:txBody>
          <a:bodyPr wrap="square" lIns="0" tIns="0" rIns="0" bIns="0" rtlCol="0" anchor="ctr">
            <a:normAutofit/>
          </a:bodyPr>
          <a:lstStyle/>
          <a:p>
            <a:pPr marL="0" indent="0" algn="ctr">
              <a:buNone/>
            </a:pPr>
            <a:r>
              <a:rPr lang="en-US" sz="1330" dirty="0">
                <a:solidFill>
                  <a:srgbClr val="DCEAF5"/>
                </a:solidFill>
              </a:rPr>
              <a:t>A practical goal that can be built in sponsored cohorts rather than one large commitment.</a:t>
            </a:r>
            <a:endParaRPr lang="en-US" sz="1330" dirty="0"/>
          </a:p>
        </p:txBody>
      </p:sp>
      <p:sp>
        <p:nvSpPr>
          <p:cNvPr id="9" name="Text 7"/>
          <p:cNvSpPr/>
          <p:nvPr/>
        </p:nvSpPr>
        <p:spPr>
          <a:xfrm>
            <a:off x="987552" y="4965192"/>
            <a:ext cx="3218688" cy="530352"/>
          </a:xfrm>
          <a:prstGeom prst="rect">
            <a:avLst/>
          </a:prstGeom>
          <a:noFill/>
          <a:ln/>
        </p:spPr>
        <p:txBody>
          <a:bodyPr wrap="square" lIns="0" tIns="0" rIns="0" bIns="0" rtlCol="0" anchor="ctr">
            <a:normAutofit/>
          </a:bodyPr>
          <a:lstStyle/>
          <a:p>
            <a:pPr marL="0" indent="0" algn="ctr">
              <a:buNone/>
            </a:pPr>
            <a:r>
              <a:rPr lang="en-US" sz="980" dirty="0">
                <a:solidFill>
                  <a:srgbClr val="BBD2E6"/>
                </a:solidFill>
              </a:rPr>
              <a:t>Illustrative planning basis: ≈ CHF 100 per cataract operation, reflecting the previous club-funded cohort.</a:t>
            </a:r>
            <a:endParaRPr lang="en-US" sz="980" dirty="0"/>
          </a:p>
        </p:txBody>
      </p:sp>
      <p:sp>
        <p:nvSpPr>
          <p:cNvPr id="10" name="Shape 8"/>
          <p:cNvSpPr/>
          <p:nvPr/>
        </p:nvSpPr>
        <p:spPr>
          <a:xfrm>
            <a:off x="4983480" y="1828800"/>
            <a:ext cx="6382512" cy="1115568"/>
          </a:xfrm>
          <a:prstGeom prst="roundRect">
            <a:avLst>
              <a:gd name="adj" fmla="val 4098"/>
            </a:avLst>
          </a:prstGeom>
          <a:solidFill>
            <a:srgbClr val="FFF4D9"/>
          </a:solidFill>
          <a:ln w="19050">
            <a:solidFill>
              <a:srgbClr val="F7A81B"/>
            </a:solidFill>
            <a:prstDash val="solid"/>
          </a:ln>
        </p:spPr>
      </p:sp>
      <p:sp>
        <p:nvSpPr>
          <p:cNvPr id="11" name="Text 9"/>
          <p:cNvSpPr/>
          <p:nvPr/>
        </p:nvSpPr>
        <p:spPr>
          <a:xfrm>
            <a:off x="5285232" y="2066544"/>
            <a:ext cx="1572768" cy="310896"/>
          </a:xfrm>
          <a:prstGeom prst="rect">
            <a:avLst/>
          </a:prstGeom>
          <a:noFill/>
          <a:ln/>
        </p:spPr>
        <p:txBody>
          <a:bodyPr wrap="square" lIns="0" tIns="0" rIns="0" bIns="0" rtlCol="0" anchor="ctr"/>
          <a:lstStyle/>
          <a:p>
            <a:pPr marL="0" indent="0">
              <a:buNone/>
            </a:pPr>
            <a:r>
              <a:rPr lang="en-US" sz="1600" b="1" dirty="0">
                <a:solidFill>
                  <a:srgbClr val="0B2F4F"/>
                </a:solidFill>
              </a:rPr>
              <a:t>20 surgeries</a:t>
            </a:r>
            <a:endParaRPr lang="en-US" sz="1600" dirty="0"/>
          </a:p>
        </p:txBody>
      </p:sp>
      <p:sp>
        <p:nvSpPr>
          <p:cNvPr id="12" name="Text 10"/>
          <p:cNvSpPr/>
          <p:nvPr/>
        </p:nvSpPr>
        <p:spPr>
          <a:xfrm>
            <a:off x="7004304" y="2029968"/>
            <a:ext cx="1417320" cy="347472"/>
          </a:xfrm>
          <a:prstGeom prst="rect">
            <a:avLst/>
          </a:prstGeom>
          <a:noFill/>
          <a:ln/>
        </p:spPr>
        <p:txBody>
          <a:bodyPr wrap="square" lIns="0" tIns="0" rIns="0" bIns="0" rtlCol="0" anchor="ctr"/>
          <a:lstStyle/>
          <a:p>
            <a:pPr marL="0" indent="0">
              <a:buNone/>
            </a:pPr>
            <a:r>
              <a:rPr lang="en-US" sz="1800" b="1" dirty="0">
                <a:solidFill>
                  <a:srgbClr val="F7A81B"/>
                </a:solidFill>
              </a:rPr>
              <a:t>≈ CHF 2,000</a:t>
            </a:r>
            <a:endParaRPr lang="en-US" sz="1800" dirty="0"/>
          </a:p>
        </p:txBody>
      </p:sp>
      <p:sp>
        <p:nvSpPr>
          <p:cNvPr id="13" name="Text 11"/>
          <p:cNvSpPr/>
          <p:nvPr/>
        </p:nvSpPr>
        <p:spPr>
          <a:xfrm>
            <a:off x="8613648" y="2075688"/>
            <a:ext cx="2331720" cy="384048"/>
          </a:xfrm>
          <a:prstGeom prst="rect">
            <a:avLst/>
          </a:prstGeom>
          <a:noFill/>
          <a:ln/>
        </p:spPr>
        <p:txBody>
          <a:bodyPr wrap="square" lIns="0" tIns="0" rIns="0" bIns="0" rtlCol="0" anchor="ctr">
            <a:normAutofit/>
          </a:bodyPr>
          <a:lstStyle/>
          <a:p>
            <a:pPr marL="0" indent="0">
              <a:buNone/>
            </a:pPr>
            <a:r>
              <a:rPr lang="en-US" sz="1150" dirty="0">
                <a:solidFill>
                  <a:srgbClr val="334155"/>
                </a:solidFill>
              </a:rPr>
              <a:t>One focused patient cohort</a:t>
            </a:r>
            <a:endParaRPr lang="en-US" sz="1150" dirty="0"/>
          </a:p>
        </p:txBody>
      </p:sp>
      <p:sp>
        <p:nvSpPr>
          <p:cNvPr id="14" name="Shape 12"/>
          <p:cNvSpPr/>
          <p:nvPr/>
        </p:nvSpPr>
        <p:spPr>
          <a:xfrm>
            <a:off x="4983480" y="3172968"/>
            <a:ext cx="6382512" cy="1115568"/>
          </a:xfrm>
          <a:prstGeom prst="roundRect">
            <a:avLst>
              <a:gd name="adj" fmla="val 4098"/>
            </a:avLst>
          </a:prstGeom>
          <a:solidFill>
            <a:srgbClr val="FFFFFF"/>
          </a:solidFill>
          <a:ln w="12700">
            <a:solidFill>
              <a:srgbClr val="D8E0E8"/>
            </a:solidFill>
            <a:prstDash val="solid"/>
          </a:ln>
        </p:spPr>
      </p:sp>
      <p:sp>
        <p:nvSpPr>
          <p:cNvPr id="15" name="Text 13"/>
          <p:cNvSpPr/>
          <p:nvPr/>
        </p:nvSpPr>
        <p:spPr>
          <a:xfrm>
            <a:off x="5285232" y="3410712"/>
            <a:ext cx="1572768" cy="310896"/>
          </a:xfrm>
          <a:prstGeom prst="rect">
            <a:avLst/>
          </a:prstGeom>
          <a:noFill/>
          <a:ln/>
        </p:spPr>
        <p:txBody>
          <a:bodyPr wrap="square" lIns="0" tIns="0" rIns="0" bIns="0" rtlCol="0" anchor="ctr"/>
          <a:lstStyle/>
          <a:p>
            <a:pPr marL="0" indent="0">
              <a:buNone/>
            </a:pPr>
            <a:r>
              <a:rPr lang="en-US" sz="1600" b="1" dirty="0">
                <a:solidFill>
                  <a:srgbClr val="0B2F4F"/>
                </a:solidFill>
              </a:rPr>
              <a:t>50 surgeries</a:t>
            </a:r>
            <a:endParaRPr lang="en-US" sz="1600" dirty="0"/>
          </a:p>
        </p:txBody>
      </p:sp>
      <p:sp>
        <p:nvSpPr>
          <p:cNvPr id="16" name="Text 14"/>
          <p:cNvSpPr/>
          <p:nvPr/>
        </p:nvSpPr>
        <p:spPr>
          <a:xfrm>
            <a:off x="7004304" y="3374136"/>
            <a:ext cx="1417320" cy="347472"/>
          </a:xfrm>
          <a:prstGeom prst="rect">
            <a:avLst/>
          </a:prstGeom>
          <a:noFill/>
          <a:ln/>
        </p:spPr>
        <p:txBody>
          <a:bodyPr wrap="square" lIns="0" tIns="0" rIns="0" bIns="0" rtlCol="0" anchor="ctr"/>
          <a:lstStyle/>
          <a:p>
            <a:pPr marL="0" indent="0">
              <a:buNone/>
            </a:pPr>
            <a:r>
              <a:rPr lang="en-US" sz="1800" b="1" dirty="0">
                <a:solidFill>
                  <a:srgbClr val="0050A4"/>
                </a:solidFill>
              </a:rPr>
              <a:t>≈ CHF 5,000</a:t>
            </a:r>
            <a:endParaRPr lang="en-US" sz="1800" dirty="0"/>
          </a:p>
        </p:txBody>
      </p:sp>
      <p:sp>
        <p:nvSpPr>
          <p:cNvPr id="17" name="Text 15"/>
          <p:cNvSpPr/>
          <p:nvPr/>
        </p:nvSpPr>
        <p:spPr>
          <a:xfrm>
            <a:off x="8613648" y="3419856"/>
            <a:ext cx="2331720" cy="384048"/>
          </a:xfrm>
          <a:prstGeom prst="rect">
            <a:avLst/>
          </a:prstGeom>
          <a:noFill/>
          <a:ln/>
        </p:spPr>
        <p:txBody>
          <a:bodyPr wrap="square" lIns="0" tIns="0" rIns="0" bIns="0" rtlCol="0" anchor="ctr">
            <a:normAutofit/>
          </a:bodyPr>
          <a:lstStyle/>
          <a:p>
            <a:pPr marL="0" indent="0">
              <a:buNone/>
            </a:pPr>
            <a:r>
              <a:rPr lang="en-US" sz="1150" dirty="0">
                <a:solidFill>
                  <a:srgbClr val="334155"/>
                </a:solidFill>
              </a:rPr>
              <a:t>A larger outreach cycle</a:t>
            </a:r>
            <a:endParaRPr lang="en-US" sz="1150" dirty="0"/>
          </a:p>
        </p:txBody>
      </p:sp>
      <p:sp>
        <p:nvSpPr>
          <p:cNvPr id="18" name="Shape 16"/>
          <p:cNvSpPr/>
          <p:nvPr/>
        </p:nvSpPr>
        <p:spPr>
          <a:xfrm>
            <a:off x="4983480" y="4517136"/>
            <a:ext cx="6382512" cy="1115568"/>
          </a:xfrm>
          <a:prstGeom prst="roundRect">
            <a:avLst>
              <a:gd name="adj" fmla="val 4098"/>
            </a:avLst>
          </a:prstGeom>
          <a:solidFill>
            <a:srgbClr val="FFFFFF"/>
          </a:solidFill>
          <a:ln w="12700">
            <a:solidFill>
              <a:srgbClr val="D8E0E8"/>
            </a:solidFill>
            <a:prstDash val="solid"/>
          </a:ln>
        </p:spPr>
      </p:sp>
      <p:sp>
        <p:nvSpPr>
          <p:cNvPr id="19" name="Text 17"/>
          <p:cNvSpPr/>
          <p:nvPr/>
        </p:nvSpPr>
        <p:spPr>
          <a:xfrm>
            <a:off x="5285232" y="4754880"/>
            <a:ext cx="1572768" cy="310896"/>
          </a:xfrm>
          <a:prstGeom prst="rect">
            <a:avLst/>
          </a:prstGeom>
          <a:noFill/>
          <a:ln/>
        </p:spPr>
        <p:txBody>
          <a:bodyPr wrap="square" lIns="0" tIns="0" rIns="0" bIns="0" rtlCol="0" anchor="ctr"/>
          <a:lstStyle/>
          <a:p>
            <a:pPr marL="0" indent="0">
              <a:buNone/>
            </a:pPr>
            <a:r>
              <a:rPr lang="en-US" sz="1600" b="1" dirty="0">
                <a:solidFill>
                  <a:srgbClr val="0B2F4F"/>
                </a:solidFill>
              </a:rPr>
              <a:t>100 surgeries</a:t>
            </a:r>
            <a:endParaRPr lang="en-US" sz="1600" dirty="0"/>
          </a:p>
        </p:txBody>
      </p:sp>
      <p:sp>
        <p:nvSpPr>
          <p:cNvPr id="20" name="Text 18"/>
          <p:cNvSpPr/>
          <p:nvPr/>
        </p:nvSpPr>
        <p:spPr>
          <a:xfrm>
            <a:off x="7004304" y="4718304"/>
            <a:ext cx="1417320" cy="347472"/>
          </a:xfrm>
          <a:prstGeom prst="rect">
            <a:avLst/>
          </a:prstGeom>
          <a:noFill/>
          <a:ln/>
        </p:spPr>
        <p:txBody>
          <a:bodyPr wrap="square" lIns="0" tIns="0" rIns="0" bIns="0" rtlCol="0" anchor="ctr"/>
          <a:lstStyle/>
          <a:p>
            <a:pPr marL="0" indent="0">
              <a:buNone/>
            </a:pPr>
            <a:r>
              <a:rPr lang="en-US" sz="1800" b="1" dirty="0">
                <a:solidFill>
                  <a:srgbClr val="0050A4"/>
                </a:solidFill>
              </a:rPr>
              <a:t>≈ CHF 10,000</a:t>
            </a:r>
            <a:endParaRPr lang="en-US" sz="1800" dirty="0"/>
          </a:p>
        </p:txBody>
      </p:sp>
      <p:sp>
        <p:nvSpPr>
          <p:cNvPr id="21" name="Text 19"/>
          <p:cNvSpPr/>
          <p:nvPr/>
        </p:nvSpPr>
        <p:spPr>
          <a:xfrm>
            <a:off x="8613648" y="4764024"/>
            <a:ext cx="2331720" cy="384048"/>
          </a:xfrm>
          <a:prstGeom prst="rect">
            <a:avLst/>
          </a:prstGeom>
          <a:noFill/>
          <a:ln/>
        </p:spPr>
        <p:txBody>
          <a:bodyPr wrap="square" lIns="0" tIns="0" rIns="0" bIns="0" rtlCol="0" anchor="ctr">
            <a:normAutofit/>
          </a:bodyPr>
          <a:lstStyle/>
          <a:p>
            <a:pPr marL="0" indent="0">
              <a:buNone/>
            </a:pPr>
            <a:r>
              <a:rPr lang="en-US" sz="1150" dirty="0">
                <a:solidFill>
                  <a:srgbClr val="334155"/>
                </a:solidFill>
              </a:rPr>
              <a:t>One full monthly target</a:t>
            </a:r>
            <a:endParaRPr lang="en-US" sz="1150" dirty="0"/>
          </a:p>
        </p:txBody>
      </p:sp>
      <p:sp>
        <p:nvSpPr>
          <p:cNvPr id="22" name="Text 20"/>
          <p:cNvSpPr/>
          <p:nvPr/>
        </p:nvSpPr>
        <p:spPr>
          <a:xfrm>
            <a:off x="5138928" y="5687568"/>
            <a:ext cx="5943600" cy="320040"/>
          </a:xfrm>
          <a:prstGeom prst="rect">
            <a:avLst/>
          </a:prstGeom>
          <a:noFill/>
          <a:ln/>
        </p:spPr>
        <p:txBody>
          <a:bodyPr wrap="square" lIns="0" tIns="0" rIns="0" bIns="0" rtlCol="0" anchor="ctr">
            <a:normAutofit/>
          </a:bodyPr>
          <a:lstStyle/>
          <a:p>
            <a:pPr marL="0" indent="0" algn="ctr">
              <a:buNone/>
            </a:pPr>
            <a:r>
              <a:rPr lang="en-US" sz="1120" i="1" dirty="0">
                <a:solidFill>
                  <a:srgbClr val="64748B"/>
                </a:solidFill>
              </a:rPr>
              <a:t>The key is flexibility: a club, donor or small group can fund a cohort that matches its comfort level.</a:t>
            </a:r>
            <a:endParaRPr lang="en-US" sz="1120" dirty="0"/>
          </a:p>
        </p:txBody>
      </p:sp>
      <p:sp>
        <p:nvSpPr>
          <p:cNvPr id="25" name="Slide Number Placeholder 0"/>
          <p:cNvSpPr>
            <a:spLocks noGrp="1"/>
          </p:cNvSpPr>
          <p:nvPr>
            <p:ph type="sldNum" sz="quarter" idx="4294967295"/>
          </p:nvPr>
        </p:nvSpPr>
        <p:spPr>
          <a:xfrm>
            <a:off x="11759184" y="6446520"/>
            <a:ext cx="201168"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A3B8"/>
                </a:solidFill>
                <a:latin typeface="Aptos"/>
                <a:ea typeface="Aptos"/>
                <a:cs typeface="Aptos"/>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621792" y="429768"/>
            <a:ext cx="8138160" cy="493776"/>
          </a:xfrm>
          <a:prstGeom prst="rect">
            <a:avLst/>
          </a:prstGeom>
          <a:noFill/>
          <a:ln/>
        </p:spPr>
        <p:txBody>
          <a:bodyPr wrap="square" lIns="0" tIns="0" rIns="0" bIns="0" rtlCol="0" anchor="ctr">
            <a:normAutofit/>
          </a:bodyPr>
          <a:lstStyle/>
          <a:p>
            <a:pPr marL="0" indent="0">
              <a:buNone/>
            </a:pPr>
            <a:r>
              <a:rPr lang="en-US" sz="2700" b="1" dirty="0">
                <a:solidFill>
                  <a:srgbClr val="0B2F4F"/>
                </a:solidFill>
                <a:latin typeface="Aptos Display" pitchFamily="34" charset="0"/>
                <a:ea typeface="Aptos Display" pitchFamily="34" charset="-122"/>
                <a:cs typeface="Aptos Display" pitchFamily="34" charset="-120"/>
              </a:rPr>
              <a:t>Collaboration does not have to mean “only money”</a:t>
            </a:r>
            <a:endParaRPr lang="en-US" sz="2700" dirty="0"/>
          </a:p>
        </p:txBody>
      </p:sp>
      <p:sp>
        <p:nvSpPr>
          <p:cNvPr id="3" name="Text 1"/>
          <p:cNvSpPr/>
          <p:nvPr/>
        </p:nvSpPr>
        <p:spPr>
          <a:xfrm>
            <a:off x="640080" y="960120"/>
            <a:ext cx="8961120" cy="347472"/>
          </a:xfrm>
          <a:prstGeom prst="rect">
            <a:avLst/>
          </a:prstGeom>
          <a:noFill/>
          <a:ln/>
        </p:spPr>
        <p:txBody>
          <a:bodyPr wrap="square" lIns="0" tIns="0" rIns="0" bIns="0" rtlCol="0" anchor="ctr">
            <a:normAutofit/>
          </a:bodyPr>
          <a:lstStyle/>
          <a:p>
            <a:pPr marL="0" indent="0">
              <a:buNone/>
            </a:pPr>
            <a:r>
              <a:rPr lang="en-US" sz="1330" dirty="0">
                <a:solidFill>
                  <a:srgbClr val="64748B"/>
                </a:solidFill>
              </a:rPr>
              <a:t>Four practical ways Rotary friends can strengthen the programme.</a:t>
            </a:r>
            <a:endParaRPr lang="en-US" sz="1330" dirty="0"/>
          </a:p>
        </p:txBody>
      </p:sp>
      <p:sp>
        <p:nvSpPr>
          <p:cNvPr id="4" name="Shape 2"/>
          <p:cNvSpPr/>
          <p:nvPr/>
        </p:nvSpPr>
        <p:spPr>
          <a:xfrm>
            <a:off x="640080" y="1362456"/>
            <a:ext cx="960120" cy="0"/>
          </a:xfrm>
          <a:prstGeom prst="line">
            <a:avLst/>
          </a:prstGeom>
          <a:noFill/>
          <a:ln w="50800">
            <a:solidFill>
              <a:srgbClr val="F7A81B"/>
            </a:solidFill>
            <a:prstDash val="solid"/>
          </a:ln>
        </p:spPr>
      </p:sp>
      <p:sp>
        <p:nvSpPr>
          <p:cNvPr id="5" name="Shape 3"/>
          <p:cNvSpPr/>
          <p:nvPr/>
        </p:nvSpPr>
        <p:spPr>
          <a:xfrm>
            <a:off x="713232" y="1572768"/>
            <a:ext cx="10789920" cy="960120"/>
          </a:xfrm>
          <a:prstGeom prst="roundRect">
            <a:avLst>
              <a:gd name="adj" fmla="val 3810"/>
            </a:avLst>
          </a:prstGeom>
          <a:solidFill>
            <a:srgbClr val="FFFFFF"/>
          </a:solidFill>
          <a:ln w="12700">
            <a:solidFill>
              <a:srgbClr val="D8E0E8"/>
            </a:solidFill>
            <a:prstDash val="solid"/>
          </a:ln>
          <a:effectLst>
            <a:outerShdw blurRad="10160" dist="2540" dir="2700000" algn="bl" rotWithShape="0">
              <a:srgbClr val="000000">
                <a:alpha val="6000"/>
              </a:srgbClr>
            </a:outerShdw>
          </a:effectLst>
        </p:spPr>
      </p:sp>
      <p:sp>
        <p:nvSpPr>
          <p:cNvPr id="6" name="Shape 4"/>
          <p:cNvSpPr/>
          <p:nvPr/>
        </p:nvSpPr>
        <p:spPr>
          <a:xfrm>
            <a:off x="896112" y="1728216"/>
            <a:ext cx="667512" cy="640080"/>
          </a:xfrm>
          <a:prstGeom prst="roundRect">
            <a:avLst>
              <a:gd name="adj" fmla="val 8571"/>
            </a:avLst>
          </a:prstGeom>
          <a:solidFill>
            <a:srgbClr val="0050A4"/>
          </a:solidFill>
          <a:ln w="12700">
            <a:solidFill>
              <a:srgbClr val="0050A4"/>
            </a:solidFill>
            <a:prstDash val="solid"/>
          </a:ln>
        </p:spPr>
      </p:sp>
      <p:sp>
        <p:nvSpPr>
          <p:cNvPr id="7" name="Text 5"/>
          <p:cNvSpPr/>
          <p:nvPr/>
        </p:nvSpPr>
        <p:spPr>
          <a:xfrm>
            <a:off x="896112" y="1883664"/>
            <a:ext cx="667512" cy="201168"/>
          </a:xfrm>
          <a:prstGeom prst="rect">
            <a:avLst/>
          </a:prstGeom>
          <a:noFill/>
          <a:ln/>
        </p:spPr>
        <p:txBody>
          <a:bodyPr wrap="square" lIns="0" tIns="0" rIns="0" bIns="0" rtlCol="0" anchor="ctr"/>
          <a:lstStyle/>
          <a:p>
            <a:pPr marL="0" indent="0" algn="ctr">
              <a:buNone/>
            </a:pPr>
            <a:r>
              <a:rPr lang="en-US" sz="1350" b="1" dirty="0">
                <a:solidFill>
                  <a:srgbClr val="FFFFFF"/>
                </a:solidFill>
              </a:rPr>
              <a:t>01</a:t>
            </a:r>
            <a:endParaRPr lang="en-US" sz="1350" dirty="0"/>
          </a:p>
        </p:txBody>
      </p:sp>
      <p:sp>
        <p:nvSpPr>
          <p:cNvPr id="8" name="Text 6"/>
          <p:cNvSpPr/>
          <p:nvPr/>
        </p:nvSpPr>
        <p:spPr>
          <a:xfrm>
            <a:off x="1874520" y="1773936"/>
            <a:ext cx="2697480" cy="274320"/>
          </a:xfrm>
          <a:prstGeom prst="rect">
            <a:avLst/>
          </a:prstGeom>
          <a:noFill/>
          <a:ln/>
        </p:spPr>
        <p:txBody>
          <a:bodyPr wrap="square" lIns="0" tIns="0" rIns="0" bIns="0" rtlCol="0" anchor="ctr"/>
          <a:lstStyle/>
          <a:p>
            <a:pPr marL="0" indent="0">
              <a:buNone/>
            </a:pPr>
            <a:r>
              <a:rPr lang="en-US" sz="1580" b="1" dirty="0">
                <a:solidFill>
                  <a:srgbClr val="0B2F4F"/>
                </a:solidFill>
              </a:rPr>
              <a:t>Sponsor a surgical cohort</a:t>
            </a:r>
            <a:endParaRPr lang="en-US" sz="1580" dirty="0"/>
          </a:p>
        </p:txBody>
      </p:sp>
      <p:sp>
        <p:nvSpPr>
          <p:cNvPr id="9" name="Text 7"/>
          <p:cNvSpPr/>
          <p:nvPr/>
        </p:nvSpPr>
        <p:spPr>
          <a:xfrm>
            <a:off x="4892040" y="1773936"/>
            <a:ext cx="6035040" cy="484632"/>
          </a:xfrm>
          <a:prstGeom prst="rect">
            <a:avLst/>
          </a:prstGeom>
          <a:noFill/>
          <a:ln/>
        </p:spPr>
        <p:txBody>
          <a:bodyPr wrap="square" lIns="0" tIns="0" rIns="0" bIns="0" rtlCol="0" anchor="ctr">
            <a:normAutofit/>
          </a:bodyPr>
          <a:lstStyle/>
          <a:p>
            <a:pPr marL="0" indent="0">
              <a:buNone/>
            </a:pPr>
            <a:r>
              <a:rPr lang="en-US" sz="1180" dirty="0">
                <a:solidFill>
                  <a:srgbClr val="334155"/>
                </a:solidFill>
              </a:rPr>
              <a:t>Support 20, 50 or 100 cataract surgeries with clear reporting.</a:t>
            </a:r>
            <a:endParaRPr lang="en-US" sz="1180" dirty="0"/>
          </a:p>
        </p:txBody>
      </p:sp>
      <p:sp>
        <p:nvSpPr>
          <p:cNvPr id="10" name="Shape 8"/>
          <p:cNvSpPr/>
          <p:nvPr/>
        </p:nvSpPr>
        <p:spPr>
          <a:xfrm>
            <a:off x="713232" y="2596896"/>
            <a:ext cx="10789920" cy="960120"/>
          </a:xfrm>
          <a:prstGeom prst="roundRect">
            <a:avLst>
              <a:gd name="adj" fmla="val 3810"/>
            </a:avLst>
          </a:prstGeom>
          <a:solidFill>
            <a:srgbClr val="FFFFFF"/>
          </a:solidFill>
          <a:ln w="12700">
            <a:solidFill>
              <a:srgbClr val="D8E0E8"/>
            </a:solidFill>
            <a:prstDash val="solid"/>
          </a:ln>
          <a:effectLst>
            <a:outerShdw blurRad="10160" dist="2540" dir="2700000" algn="bl" rotWithShape="0">
              <a:srgbClr val="000000">
                <a:alpha val="6000"/>
              </a:srgbClr>
            </a:outerShdw>
          </a:effectLst>
        </p:spPr>
      </p:sp>
      <p:sp>
        <p:nvSpPr>
          <p:cNvPr id="11" name="Shape 9"/>
          <p:cNvSpPr/>
          <p:nvPr/>
        </p:nvSpPr>
        <p:spPr>
          <a:xfrm>
            <a:off x="896112" y="2752344"/>
            <a:ext cx="667512" cy="640080"/>
          </a:xfrm>
          <a:prstGeom prst="roundRect">
            <a:avLst>
              <a:gd name="adj" fmla="val 8571"/>
            </a:avLst>
          </a:prstGeom>
          <a:solidFill>
            <a:srgbClr val="1F8A8A"/>
          </a:solidFill>
          <a:ln w="12700">
            <a:solidFill>
              <a:srgbClr val="1F8A8A"/>
            </a:solidFill>
            <a:prstDash val="solid"/>
          </a:ln>
        </p:spPr>
      </p:sp>
      <p:sp>
        <p:nvSpPr>
          <p:cNvPr id="12" name="Text 10"/>
          <p:cNvSpPr/>
          <p:nvPr/>
        </p:nvSpPr>
        <p:spPr>
          <a:xfrm>
            <a:off x="896112" y="2907792"/>
            <a:ext cx="667512" cy="201168"/>
          </a:xfrm>
          <a:prstGeom prst="rect">
            <a:avLst/>
          </a:prstGeom>
          <a:noFill/>
          <a:ln/>
        </p:spPr>
        <p:txBody>
          <a:bodyPr wrap="square" lIns="0" tIns="0" rIns="0" bIns="0" rtlCol="0" anchor="ctr"/>
          <a:lstStyle/>
          <a:p>
            <a:pPr marL="0" indent="0" algn="ctr">
              <a:buNone/>
            </a:pPr>
            <a:r>
              <a:rPr lang="en-US" sz="1350" b="1" dirty="0">
                <a:solidFill>
                  <a:srgbClr val="FFFFFF"/>
                </a:solidFill>
              </a:rPr>
              <a:t>02</a:t>
            </a:r>
            <a:endParaRPr lang="en-US" sz="1350" dirty="0"/>
          </a:p>
        </p:txBody>
      </p:sp>
      <p:sp>
        <p:nvSpPr>
          <p:cNvPr id="13" name="Text 11"/>
          <p:cNvSpPr/>
          <p:nvPr/>
        </p:nvSpPr>
        <p:spPr>
          <a:xfrm>
            <a:off x="1874520" y="2798064"/>
            <a:ext cx="2697480" cy="274320"/>
          </a:xfrm>
          <a:prstGeom prst="rect">
            <a:avLst/>
          </a:prstGeom>
          <a:noFill/>
          <a:ln/>
        </p:spPr>
        <p:txBody>
          <a:bodyPr wrap="square" lIns="0" tIns="0" rIns="0" bIns="0" rtlCol="0" anchor="ctr"/>
          <a:lstStyle/>
          <a:p>
            <a:pPr marL="0" indent="0">
              <a:buNone/>
            </a:pPr>
            <a:r>
              <a:rPr lang="en-US" sz="1580" b="1" dirty="0">
                <a:solidFill>
                  <a:srgbClr val="0B2F4F"/>
                </a:solidFill>
              </a:rPr>
              <a:t>Mobilise equipment &amp; IOLs</a:t>
            </a:r>
            <a:endParaRPr lang="en-US" sz="1580" dirty="0"/>
          </a:p>
        </p:txBody>
      </p:sp>
      <p:sp>
        <p:nvSpPr>
          <p:cNvPr id="14" name="Text 12"/>
          <p:cNvSpPr/>
          <p:nvPr/>
        </p:nvSpPr>
        <p:spPr>
          <a:xfrm>
            <a:off x="4892040" y="2798064"/>
            <a:ext cx="6035040" cy="484632"/>
          </a:xfrm>
          <a:prstGeom prst="rect">
            <a:avLst/>
          </a:prstGeom>
          <a:noFill/>
          <a:ln/>
        </p:spPr>
        <p:txBody>
          <a:bodyPr wrap="square" lIns="0" tIns="0" rIns="0" bIns="0" rtlCol="0" anchor="ctr">
            <a:normAutofit/>
          </a:bodyPr>
          <a:lstStyle/>
          <a:p>
            <a:pPr marL="0" indent="0">
              <a:buNone/>
            </a:pPr>
            <a:r>
              <a:rPr lang="en-US" sz="1180" dirty="0">
                <a:solidFill>
                  <a:srgbClr val="334155"/>
                </a:solidFill>
              </a:rPr>
              <a:t>Connect UDWHO with safe surplus, demo or near-expiry ophthalmic resources.</a:t>
            </a:r>
            <a:endParaRPr lang="en-US" sz="1180" dirty="0"/>
          </a:p>
        </p:txBody>
      </p:sp>
      <p:sp>
        <p:nvSpPr>
          <p:cNvPr id="15" name="Shape 13"/>
          <p:cNvSpPr/>
          <p:nvPr/>
        </p:nvSpPr>
        <p:spPr>
          <a:xfrm>
            <a:off x="713232" y="3621024"/>
            <a:ext cx="10789920" cy="960120"/>
          </a:xfrm>
          <a:prstGeom prst="roundRect">
            <a:avLst>
              <a:gd name="adj" fmla="val 3810"/>
            </a:avLst>
          </a:prstGeom>
          <a:solidFill>
            <a:srgbClr val="FFFFFF"/>
          </a:solidFill>
          <a:ln w="12700">
            <a:solidFill>
              <a:srgbClr val="D8E0E8"/>
            </a:solidFill>
            <a:prstDash val="solid"/>
          </a:ln>
          <a:effectLst>
            <a:outerShdw blurRad="10160" dist="2540" dir="2700000" algn="bl" rotWithShape="0">
              <a:srgbClr val="000000">
                <a:alpha val="6000"/>
              </a:srgbClr>
            </a:outerShdw>
          </a:effectLst>
        </p:spPr>
      </p:sp>
      <p:sp>
        <p:nvSpPr>
          <p:cNvPr id="16" name="Shape 14"/>
          <p:cNvSpPr/>
          <p:nvPr/>
        </p:nvSpPr>
        <p:spPr>
          <a:xfrm>
            <a:off x="896112" y="3776472"/>
            <a:ext cx="667512" cy="640080"/>
          </a:xfrm>
          <a:prstGeom prst="roundRect">
            <a:avLst>
              <a:gd name="adj" fmla="val 8571"/>
            </a:avLst>
          </a:prstGeom>
          <a:solidFill>
            <a:srgbClr val="4F8A5B"/>
          </a:solidFill>
          <a:ln w="12700">
            <a:solidFill>
              <a:srgbClr val="4F8A5B"/>
            </a:solidFill>
            <a:prstDash val="solid"/>
          </a:ln>
        </p:spPr>
      </p:sp>
      <p:sp>
        <p:nvSpPr>
          <p:cNvPr id="17" name="Text 15"/>
          <p:cNvSpPr/>
          <p:nvPr/>
        </p:nvSpPr>
        <p:spPr>
          <a:xfrm>
            <a:off x="896112" y="3931920"/>
            <a:ext cx="667512" cy="201168"/>
          </a:xfrm>
          <a:prstGeom prst="rect">
            <a:avLst/>
          </a:prstGeom>
          <a:noFill/>
          <a:ln/>
        </p:spPr>
        <p:txBody>
          <a:bodyPr wrap="square" lIns="0" tIns="0" rIns="0" bIns="0" rtlCol="0" anchor="ctr"/>
          <a:lstStyle/>
          <a:p>
            <a:pPr marL="0" indent="0" algn="ctr">
              <a:buNone/>
            </a:pPr>
            <a:r>
              <a:rPr lang="en-US" sz="1350" b="1" dirty="0">
                <a:solidFill>
                  <a:srgbClr val="FFFFFF"/>
                </a:solidFill>
              </a:rPr>
              <a:t>03</a:t>
            </a:r>
            <a:endParaRPr lang="en-US" sz="1350" dirty="0"/>
          </a:p>
        </p:txBody>
      </p:sp>
      <p:sp>
        <p:nvSpPr>
          <p:cNvPr id="18" name="Text 16"/>
          <p:cNvSpPr/>
          <p:nvPr/>
        </p:nvSpPr>
        <p:spPr>
          <a:xfrm>
            <a:off x="1874520" y="3822192"/>
            <a:ext cx="2697480" cy="274320"/>
          </a:xfrm>
          <a:prstGeom prst="rect">
            <a:avLst/>
          </a:prstGeom>
          <a:noFill/>
          <a:ln/>
        </p:spPr>
        <p:txBody>
          <a:bodyPr wrap="square" lIns="0" tIns="0" rIns="0" bIns="0" rtlCol="0" anchor="ctr"/>
          <a:lstStyle/>
          <a:p>
            <a:pPr marL="0" indent="0">
              <a:buNone/>
            </a:pPr>
            <a:r>
              <a:rPr lang="en-US" sz="1580" b="1" dirty="0">
                <a:solidFill>
                  <a:srgbClr val="0B2F4F"/>
                </a:solidFill>
              </a:rPr>
              <a:t>Enable DR outreach</a:t>
            </a:r>
            <a:endParaRPr lang="en-US" sz="1580" dirty="0"/>
          </a:p>
        </p:txBody>
      </p:sp>
      <p:sp>
        <p:nvSpPr>
          <p:cNvPr id="19" name="Text 17"/>
          <p:cNvSpPr/>
          <p:nvPr/>
        </p:nvSpPr>
        <p:spPr>
          <a:xfrm>
            <a:off x="4892040" y="3822192"/>
            <a:ext cx="6035040" cy="484632"/>
          </a:xfrm>
          <a:prstGeom prst="rect">
            <a:avLst/>
          </a:prstGeom>
          <a:noFill/>
          <a:ln/>
        </p:spPr>
        <p:txBody>
          <a:bodyPr wrap="square" lIns="0" tIns="0" rIns="0" bIns="0" rtlCol="0" anchor="ctr">
            <a:normAutofit/>
          </a:bodyPr>
          <a:lstStyle/>
          <a:p>
            <a:pPr marL="0" indent="0">
              <a:buNone/>
            </a:pPr>
            <a:r>
              <a:rPr lang="en-US" sz="1180" dirty="0">
                <a:solidFill>
                  <a:srgbClr val="334155"/>
                </a:solidFill>
              </a:rPr>
              <a:t>Back a diabetic-retinopathy screening day or referral pathway.</a:t>
            </a:r>
            <a:endParaRPr lang="en-US" sz="1180" dirty="0"/>
          </a:p>
        </p:txBody>
      </p:sp>
      <p:sp>
        <p:nvSpPr>
          <p:cNvPr id="20" name="Shape 18"/>
          <p:cNvSpPr/>
          <p:nvPr/>
        </p:nvSpPr>
        <p:spPr>
          <a:xfrm>
            <a:off x="713232" y="4645152"/>
            <a:ext cx="10789920" cy="960120"/>
          </a:xfrm>
          <a:prstGeom prst="roundRect">
            <a:avLst>
              <a:gd name="adj" fmla="val 3810"/>
            </a:avLst>
          </a:prstGeom>
          <a:solidFill>
            <a:srgbClr val="FFFFFF"/>
          </a:solidFill>
          <a:ln w="12700">
            <a:solidFill>
              <a:srgbClr val="D8E0E8"/>
            </a:solidFill>
            <a:prstDash val="solid"/>
          </a:ln>
          <a:effectLst>
            <a:outerShdw blurRad="10160" dist="2540" dir="2700000" algn="bl" rotWithShape="0">
              <a:srgbClr val="000000">
                <a:alpha val="6000"/>
              </a:srgbClr>
            </a:outerShdw>
          </a:effectLst>
        </p:spPr>
      </p:sp>
      <p:sp>
        <p:nvSpPr>
          <p:cNvPr id="21" name="Shape 19"/>
          <p:cNvSpPr/>
          <p:nvPr/>
        </p:nvSpPr>
        <p:spPr>
          <a:xfrm>
            <a:off x="896112" y="4800600"/>
            <a:ext cx="667512" cy="640080"/>
          </a:xfrm>
          <a:prstGeom prst="roundRect">
            <a:avLst>
              <a:gd name="adj" fmla="val 8571"/>
            </a:avLst>
          </a:prstGeom>
          <a:solidFill>
            <a:srgbClr val="F7A81B"/>
          </a:solidFill>
          <a:ln w="12700">
            <a:solidFill>
              <a:srgbClr val="F7A81B"/>
            </a:solidFill>
            <a:prstDash val="solid"/>
          </a:ln>
        </p:spPr>
      </p:sp>
      <p:sp>
        <p:nvSpPr>
          <p:cNvPr id="22" name="Text 20"/>
          <p:cNvSpPr/>
          <p:nvPr/>
        </p:nvSpPr>
        <p:spPr>
          <a:xfrm>
            <a:off x="896112" y="4956048"/>
            <a:ext cx="667512" cy="201168"/>
          </a:xfrm>
          <a:prstGeom prst="rect">
            <a:avLst/>
          </a:prstGeom>
          <a:noFill/>
          <a:ln/>
        </p:spPr>
        <p:txBody>
          <a:bodyPr wrap="square" lIns="0" tIns="0" rIns="0" bIns="0" rtlCol="0" anchor="ctr"/>
          <a:lstStyle/>
          <a:p>
            <a:pPr marL="0" indent="0" algn="ctr">
              <a:buNone/>
            </a:pPr>
            <a:r>
              <a:rPr lang="en-US" sz="1350" b="1" dirty="0">
                <a:solidFill>
                  <a:srgbClr val="FFFFFF"/>
                </a:solidFill>
              </a:rPr>
              <a:t>04</a:t>
            </a:r>
            <a:endParaRPr lang="en-US" sz="1350" dirty="0"/>
          </a:p>
        </p:txBody>
      </p:sp>
      <p:sp>
        <p:nvSpPr>
          <p:cNvPr id="23" name="Text 21"/>
          <p:cNvSpPr/>
          <p:nvPr/>
        </p:nvSpPr>
        <p:spPr>
          <a:xfrm>
            <a:off x="1874520" y="4846320"/>
            <a:ext cx="2697480" cy="274320"/>
          </a:xfrm>
          <a:prstGeom prst="rect">
            <a:avLst/>
          </a:prstGeom>
          <a:noFill/>
          <a:ln/>
        </p:spPr>
        <p:txBody>
          <a:bodyPr wrap="square" lIns="0" tIns="0" rIns="0" bIns="0" rtlCol="0" anchor="ctr"/>
          <a:lstStyle/>
          <a:p>
            <a:pPr marL="0" indent="0">
              <a:buNone/>
            </a:pPr>
            <a:r>
              <a:rPr lang="en-US" sz="1580" b="1" dirty="0">
                <a:solidFill>
                  <a:srgbClr val="0B2F4F"/>
                </a:solidFill>
              </a:rPr>
              <a:t>Build professional exchange</a:t>
            </a:r>
            <a:endParaRPr lang="en-US" sz="1580" dirty="0"/>
          </a:p>
        </p:txBody>
      </p:sp>
      <p:sp>
        <p:nvSpPr>
          <p:cNvPr id="24" name="Text 22"/>
          <p:cNvSpPr/>
          <p:nvPr/>
        </p:nvSpPr>
        <p:spPr>
          <a:xfrm>
            <a:off x="4892040" y="4846320"/>
            <a:ext cx="6035040" cy="484632"/>
          </a:xfrm>
          <a:prstGeom prst="rect">
            <a:avLst/>
          </a:prstGeom>
          <a:noFill/>
          <a:ln/>
        </p:spPr>
        <p:txBody>
          <a:bodyPr wrap="square" lIns="0" tIns="0" rIns="0" bIns="0" rtlCol="0" anchor="ctr">
            <a:normAutofit/>
          </a:bodyPr>
          <a:lstStyle/>
          <a:p>
            <a:pPr marL="0" indent="0">
              <a:buNone/>
            </a:pPr>
            <a:r>
              <a:rPr lang="en-US" sz="1180" dirty="0">
                <a:solidFill>
                  <a:srgbClr val="334155"/>
                </a:solidFill>
              </a:rPr>
              <a:t>Link clinicians, trainees and institutions between Switzerland and Pakistan.</a:t>
            </a:r>
            <a:endParaRPr lang="en-US" sz="1180" dirty="0"/>
          </a:p>
        </p:txBody>
      </p:sp>
      <p:sp>
        <p:nvSpPr>
          <p:cNvPr id="25" name="Shape 23"/>
          <p:cNvSpPr/>
          <p:nvPr/>
        </p:nvSpPr>
        <p:spPr>
          <a:xfrm>
            <a:off x="2066544" y="5788152"/>
            <a:ext cx="8065008" cy="384048"/>
          </a:xfrm>
          <a:prstGeom prst="roundRect">
            <a:avLst>
              <a:gd name="adj" fmla="val 9524"/>
            </a:avLst>
          </a:prstGeom>
          <a:solidFill>
            <a:srgbClr val="FFF4D9"/>
          </a:solidFill>
          <a:ln w="12700">
            <a:solidFill>
              <a:srgbClr val="FFF4D9"/>
            </a:solidFill>
            <a:prstDash val="solid"/>
          </a:ln>
        </p:spPr>
      </p:sp>
      <p:sp>
        <p:nvSpPr>
          <p:cNvPr id="26" name="Text 24"/>
          <p:cNvSpPr/>
          <p:nvPr/>
        </p:nvSpPr>
        <p:spPr>
          <a:xfrm>
            <a:off x="2331720" y="5897880"/>
            <a:ext cx="7543800" cy="164592"/>
          </a:xfrm>
          <a:prstGeom prst="rect">
            <a:avLst/>
          </a:prstGeom>
          <a:noFill/>
          <a:ln/>
        </p:spPr>
        <p:txBody>
          <a:bodyPr wrap="square" lIns="0" tIns="0" rIns="0" bIns="0" rtlCol="0" anchor="ctr"/>
          <a:lstStyle/>
          <a:p>
            <a:pPr marL="0" indent="0" algn="ctr">
              <a:buNone/>
            </a:pPr>
            <a:r>
              <a:rPr lang="en-US" sz="1180" b="1" dirty="0">
                <a:solidFill>
                  <a:srgbClr val="0B2F4F"/>
                </a:solidFill>
              </a:rPr>
              <a:t>The best next step is the one that fits naturally with the club’s priorities and network.</a:t>
            </a:r>
            <a:endParaRPr lang="en-US" sz="1180" dirty="0"/>
          </a:p>
        </p:txBody>
      </p:sp>
      <p:sp>
        <p:nvSpPr>
          <p:cNvPr id="27" name="Slide Number Placeholder 0"/>
          <p:cNvSpPr>
            <a:spLocks noGrp="1"/>
          </p:cNvSpPr>
          <p:nvPr>
            <p:ph type="sldNum" sz="quarter" idx="4294967295"/>
          </p:nvPr>
        </p:nvSpPr>
        <p:spPr>
          <a:xfrm>
            <a:off x="11759184" y="6446520"/>
            <a:ext cx="201168" cy="182880"/>
          </a:xfrm>
          <a:prstGeom prst="rect">
            <a:avLst/>
          </a:prstGeom>
          <a:extLst>
            <a:ext uri="{C572A759-6A51-4108-AA02-DFA0A04FC94B}">
              <ma14:wrappingTextBoxFlag xmlns:ma14="http://schemas.microsoft.com/office/mac/drawingml/2011/main" xmlns="" val="0"/>
            </a:ext>
          </a:extLst>
        </p:spPr>
        <p:txBody>
          <a:bodyPr/>
          <a:lstStyle>
            <a:lvl1pPr>
              <a:defRPr sz="800">
                <a:solidFill>
                  <a:srgbClr val="94A3B8"/>
                </a:solidFill>
                <a:latin typeface="Aptos"/>
                <a:ea typeface="Aptos"/>
                <a:cs typeface="Aptos"/>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A2944"/>
        </a:solidFill>
        <a:effectLst/>
      </p:bgPr>
    </p:bg>
    <p:spTree>
      <p:nvGrpSpPr>
        <p:cNvPr id="1" name=""/>
        <p:cNvGrpSpPr/>
        <p:nvPr/>
      </p:nvGrpSpPr>
      <p:grpSpPr>
        <a:xfrm>
          <a:off x="0" y="0"/>
          <a:ext cx="0" cy="0"/>
          <a:chOff x="0" y="0"/>
          <a:chExt cx="0" cy="0"/>
        </a:xfrm>
      </p:grpSpPr>
      <p:pic>
        <p:nvPicPr>
          <p:cNvPr id="2" name="Image 0" descr="/mnt/data/a_wide_cinematic_photorealistic_composite_double.png"/>
          <p:cNvPicPr>
            <a:picLocks noChangeAspect="1"/>
          </p:cNvPicPr>
          <p:nvPr/>
        </p:nvPicPr>
        <p:blipFill>
          <a:blip r:embed="rId3"/>
          <a:srcRect t="25" b="25"/>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8243B">
              <a:alpha val="72000"/>
            </a:srgbClr>
          </a:solidFill>
          <a:ln w="12700">
            <a:solidFill>
              <a:srgbClr val="08243B">
                <a:alpha val="0"/>
              </a:srgbClr>
            </a:solidFill>
            <a:prstDash val="solid"/>
          </a:ln>
        </p:spPr>
      </p:sp>
      <p:sp>
        <p:nvSpPr>
          <p:cNvPr id="4" name="Shape 1"/>
          <p:cNvSpPr/>
          <p:nvPr/>
        </p:nvSpPr>
        <p:spPr>
          <a:xfrm>
            <a:off x="914400" y="960120"/>
            <a:ext cx="10332720" cy="4480560"/>
          </a:xfrm>
          <a:prstGeom prst="roundRect">
            <a:avLst>
              <a:gd name="adj" fmla="val 1224"/>
            </a:avLst>
          </a:prstGeom>
          <a:solidFill>
            <a:srgbClr val="08243B">
              <a:alpha val="90000"/>
            </a:srgbClr>
          </a:solidFill>
          <a:ln w="12700">
            <a:solidFill>
              <a:srgbClr val="FFFFFF">
                <a:alpha val="18000"/>
              </a:srgbClr>
            </a:solidFill>
            <a:prstDash val="solid"/>
          </a:ln>
        </p:spPr>
      </p:sp>
      <p:sp>
        <p:nvSpPr>
          <p:cNvPr id="5" name="Text 2"/>
          <p:cNvSpPr/>
          <p:nvPr/>
        </p:nvSpPr>
        <p:spPr>
          <a:xfrm>
            <a:off x="1554480" y="1417320"/>
            <a:ext cx="9052560" cy="1051560"/>
          </a:xfrm>
          <a:prstGeom prst="rect">
            <a:avLst/>
          </a:prstGeom>
          <a:noFill/>
          <a:ln/>
        </p:spPr>
        <p:txBody>
          <a:bodyPr wrap="square" lIns="0" tIns="0" rIns="0" bIns="0" rtlCol="0" anchor="ctr">
            <a:normAutofit/>
          </a:bodyPr>
          <a:lstStyle/>
          <a:p>
            <a:pPr marL="0" indent="0" algn="ctr">
              <a:buNone/>
            </a:pPr>
            <a:r>
              <a:rPr lang="en-US" sz="3000" b="1" dirty="0">
                <a:solidFill>
                  <a:srgbClr val="FFFFFF"/>
                </a:solidFill>
                <a:latin typeface="Aptos Display" pitchFamily="34" charset="0"/>
                <a:ea typeface="Aptos Display" pitchFamily="34" charset="-122"/>
                <a:cs typeface="Aptos Display" pitchFamily="34" charset="-120"/>
              </a:rPr>
              <a:t>Thank you for helping turn</a:t>
            </a:r>
            <a:endParaRPr lang="en-US" sz="3000" dirty="0"/>
          </a:p>
          <a:p>
            <a:pPr marL="0" indent="0" algn="ctr">
              <a:buNone/>
            </a:pPr>
            <a:r>
              <a:rPr lang="en-US" sz="3000" b="1" dirty="0">
                <a:solidFill>
                  <a:srgbClr val="FFFFFF"/>
                </a:solidFill>
                <a:latin typeface="Aptos Display" pitchFamily="34" charset="0"/>
                <a:ea typeface="Aptos Display" pitchFamily="34" charset="-122"/>
                <a:cs typeface="Aptos Display" pitchFamily="34" charset="-120"/>
              </a:rPr>
              <a:t>friendship into restored sight.</a:t>
            </a:r>
            <a:endParaRPr lang="en-US" sz="3000" dirty="0"/>
          </a:p>
        </p:txBody>
      </p:sp>
      <p:sp>
        <p:nvSpPr>
          <p:cNvPr id="6" name="Shape 3"/>
          <p:cNvSpPr/>
          <p:nvPr/>
        </p:nvSpPr>
        <p:spPr>
          <a:xfrm>
            <a:off x="4937760" y="2697480"/>
            <a:ext cx="2286000" cy="0"/>
          </a:xfrm>
          <a:prstGeom prst="line">
            <a:avLst/>
          </a:prstGeom>
          <a:noFill/>
          <a:ln w="63500">
            <a:solidFill>
              <a:srgbClr val="F7A81B"/>
            </a:solidFill>
            <a:prstDash val="solid"/>
          </a:ln>
        </p:spPr>
      </p:sp>
      <p:sp>
        <p:nvSpPr>
          <p:cNvPr id="7" name="Text 4"/>
          <p:cNvSpPr/>
          <p:nvPr/>
        </p:nvSpPr>
        <p:spPr>
          <a:xfrm>
            <a:off x="1965960" y="3035808"/>
            <a:ext cx="8229600" cy="685800"/>
          </a:xfrm>
          <a:prstGeom prst="rect">
            <a:avLst/>
          </a:prstGeom>
          <a:noFill/>
          <a:ln/>
        </p:spPr>
        <p:txBody>
          <a:bodyPr wrap="square" lIns="0" tIns="0" rIns="0" bIns="0" rtlCol="0" anchor="ctr">
            <a:normAutofit/>
          </a:bodyPr>
          <a:lstStyle/>
          <a:p>
            <a:pPr marL="0" indent="0" algn="ctr">
              <a:buNone/>
            </a:pPr>
            <a:r>
              <a:rPr lang="en-US" sz="1650" dirty="0">
                <a:solidFill>
                  <a:srgbClr val="EDF5FB"/>
                </a:solidFill>
              </a:rPr>
              <a:t>With special gratitude to President Markus Lack, PDG Urs Herzog, and all members of Rotary Club Allschwil – Regio Basel.</a:t>
            </a:r>
            <a:endParaRPr lang="en-US" sz="1650" dirty="0"/>
          </a:p>
        </p:txBody>
      </p:sp>
      <p:sp>
        <p:nvSpPr>
          <p:cNvPr id="8" name="Text 5"/>
          <p:cNvSpPr/>
          <p:nvPr/>
        </p:nvSpPr>
        <p:spPr>
          <a:xfrm>
            <a:off x="2103120" y="4069080"/>
            <a:ext cx="8001000" cy="457200"/>
          </a:xfrm>
          <a:prstGeom prst="rect">
            <a:avLst/>
          </a:prstGeom>
          <a:noFill/>
          <a:ln/>
        </p:spPr>
        <p:txBody>
          <a:bodyPr wrap="square" lIns="0" tIns="0" rIns="0" bIns="0" rtlCol="0" anchor="ctr">
            <a:normAutofit/>
          </a:bodyPr>
          <a:lstStyle/>
          <a:p>
            <a:pPr marL="0" indent="0" algn="ctr">
              <a:buNone/>
            </a:pPr>
            <a:r>
              <a:rPr lang="en-US" sz="2000" b="1" dirty="0">
                <a:solidFill>
                  <a:srgbClr val="F7A81B"/>
                </a:solidFill>
              </a:rPr>
              <a:t>Let us keep this Basel–Pakistan bridge of service open.</a:t>
            </a:r>
            <a:endParaRPr lang="en-US" sz="2000" dirty="0"/>
          </a:p>
        </p:txBody>
      </p:sp>
      <p:sp>
        <p:nvSpPr>
          <p:cNvPr id="9" name="Text 6"/>
          <p:cNvSpPr/>
          <p:nvPr/>
        </p:nvSpPr>
        <p:spPr>
          <a:xfrm>
            <a:off x="1965960" y="5010912"/>
            <a:ext cx="8229600" cy="320040"/>
          </a:xfrm>
          <a:prstGeom prst="rect">
            <a:avLst/>
          </a:prstGeom>
          <a:noFill/>
          <a:ln/>
        </p:spPr>
        <p:txBody>
          <a:bodyPr wrap="square" lIns="0" tIns="0" rIns="0" bIns="0" rtlCol="0" anchor="ctr"/>
          <a:lstStyle/>
          <a:p>
            <a:pPr marL="0" indent="0" algn="ctr">
              <a:buNone/>
            </a:pPr>
            <a:r>
              <a:rPr lang="en-US" sz="1150" dirty="0">
                <a:solidFill>
                  <a:srgbClr val="FFFFFF"/>
                </a:solidFill>
              </a:rPr>
              <a:t>Dr. Zeeshan Ahmed Cheema  •  UDWHO Pakistan  •  Rotary Club of Daska</a:t>
            </a:r>
            <a:endParaRPr lang="en-US" sz="1150" dirty="0"/>
          </a:p>
        </p:txBody>
      </p:sp>
      <p:sp>
        <p:nvSpPr>
          <p:cNvPr id="10" name="Text 7"/>
          <p:cNvSpPr/>
          <p:nvPr/>
        </p:nvSpPr>
        <p:spPr>
          <a:xfrm>
            <a:off x="4709160" y="5605272"/>
            <a:ext cx="2743200" cy="292608"/>
          </a:xfrm>
          <a:prstGeom prst="rect">
            <a:avLst/>
          </a:prstGeom>
          <a:noFill/>
          <a:ln/>
        </p:spPr>
        <p:txBody>
          <a:bodyPr wrap="square" lIns="0" tIns="0" rIns="0" bIns="0" rtlCol="0" anchor="ctr"/>
          <a:lstStyle/>
          <a:p>
            <a:pPr marL="0" indent="0" algn="ctr">
              <a:buNone/>
            </a:pPr>
            <a:r>
              <a:rPr lang="en-US" sz="1200" b="1" dirty="0">
                <a:solidFill>
                  <a:srgbClr val="D6E6F5"/>
                </a:solidFill>
              </a:rPr>
              <a:t>Discussion &amp; questions</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1211</Words>
  <Application>Microsoft Office PowerPoint</Application>
  <PresentationFormat>Breitbild</PresentationFormat>
  <Paragraphs>140</Paragraphs>
  <Slides>9</Slides>
  <Notes>9</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9</vt:i4>
      </vt:variant>
    </vt:vector>
  </HeadingPairs>
  <TitlesOfParts>
    <vt:vector size="13" baseType="lpstr">
      <vt:lpstr>Aptos</vt:lpstr>
      <vt:lpstr>Aptos Display</vt:lpstr>
      <vt:lpstr>Arial</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UDWHO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Sight Restored, Partnership Strengthened</dc:title>
  <dc:subject>UDWHO partnership update for Rotary Club Allschwil – Regio Basel</dc:subject>
  <dc:creator>Dr. Zeeshan Ahmed Cheema</dc:creator>
  <cp:lastModifiedBy>Alfred Erismann</cp:lastModifiedBy>
  <cp:revision>1</cp:revision>
  <dcterms:created xsi:type="dcterms:W3CDTF">2026-09-28T02:05:13Z</dcterms:created>
  <dcterms:modified xsi:type="dcterms:W3CDTF">2026-09-30T05:43:19Z</dcterms:modified>
</cp:coreProperties>
</file>